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87" r:id="rId4"/>
    <p:sldId id="288" r:id="rId5"/>
    <p:sldId id="289" r:id="rId6"/>
    <p:sldId id="258" r:id="rId7"/>
    <p:sldId id="259" r:id="rId8"/>
    <p:sldId id="265" r:id="rId9"/>
    <p:sldId id="266" r:id="rId10"/>
    <p:sldId id="292" r:id="rId11"/>
    <p:sldId id="318" r:id="rId12"/>
    <p:sldId id="297" r:id="rId13"/>
    <p:sldId id="293" r:id="rId14"/>
    <p:sldId id="294" r:id="rId15"/>
    <p:sldId id="316" r:id="rId16"/>
    <p:sldId id="315" r:id="rId17"/>
    <p:sldId id="272" r:id="rId18"/>
    <p:sldId id="319" r:id="rId19"/>
    <p:sldId id="273" r:id="rId20"/>
    <p:sldId id="274" r:id="rId21"/>
    <p:sldId id="275" r:id="rId22"/>
    <p:sldId id="278" r:id="rId23"/>
    <p:sldId id="299" r:id="rId24"/>
    <p:sldId id="279" r:id="rId25"/>
    <p:sldId id="280" r:id="rId26"/>
    <p:sldId id="291" r:id="rId27"/>
    <p:sldId id="281" r:id="rId28"/>
    <p:sldId id="304" r:id="rId29"/>
    <p:sldId id="321" r:id="rId30"/>
    <p:sldId id="323" r:id="rId31"/>
    <p:sldId id="322" r:id="rId32"/>
    <p:sldId id="305" r:id="rId33"/>
    <p:sldId id="324" r:id="rId34"/>
    <p:sldId id="325" r:id="rId35"/>
    <p:sldId id="326" r:id="rId36"/>
    <p:sldId id="311" r:id="rId37"/>
    <p:sldId id="306" r:id="rId38"/>
    <p:sldId id="307" r:id="rId39"/>
    <p:sldId id="308" r:id="rId40"/>
    <p:sldId id="309" r:id="rId41"/>
    <p:sldId id="320" r:id="rId42"/>
    <p:sldId id="310" r:id="rId43"/>
    <p:sldId id="301" r:id="rId44"/>
    <p:sldId id="333" r:id="rId45"/>
    <p:sldId id="334" r:id="rId46"/>
    <p:sldId id="335" r:id="rId47"/>
    <p:sldId id="342" r:id="rId48"/>
    <p:sldId id="302" r:id="rId49"/>
    <p:sldId id="303" r:id="rId50"/>
    <p:sldId id="300" r:id="rId51"/>
    <p:sldId id="285" r:id="rId52"/>
    <p:sldId id="282" r:id="rId53"/>
    <p:sldId id="327" r:id="rId54"/>
    <p:sldId id="328" r:id="rId55"/>
    <p:sldId id="329" r:id="rId56"/>
    <p:sldId id="298" r:id="rId57"/>
    <p:sldId id="283" r:id="rId58"/>
    <p:sldId id="330" r:id="rId59"/>
    <p:sldId id="331" r:id="rId60"/>
    <p:sldId id="332" r:id="rId61"/>
    <p:sldId id="312" r:id="rId62"/>
    <p:sldId id="284" r:id="rId63"/>
    <p:sldId id="314" r:id="rId64"/>
    <p:sldId id="313" r:id="rId65"/>
    <p:sldId id="317" r:id="rId66"/>
    <p:sldId id="336" r:id="rId67"/>
    <p:sldId id="337" r:id="rId68"/>
    <p:sldId id="338" r:id="rId69"/>
    <p:sldId id="339" r:id="rId70"/>
    <p:sldId id="340" r:id="rId71"/>
    <p:sldId id="341" r:id="rId7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4E295F-E956-44B8-9C52-C7D826139A72}">
          <p14:sldIdLst>
            <p14:sldId id="256"/>
            <p14:sldId id="257"/>
            <p14:sldId id="287"/>
            <p14:sldId id="288"/>
            <p14:sldId id="289"/>
            <p14:sldId id="258"/>
            <p14:sldId id="259"/>
            <p14:sldId id="265"/>
            <p14:sldId id="266"/>
            <p14:sldId id="292"/>
            <p14:sldId id="318"/>
            <p14:sldId id="297"/>
            <p14:sldId id="293"/>
            <p14:sldId id="294"/>
            <p14:sldId id="316"/>
            <p14:sldId id="315"/>
            <p14:sldId id="272"/>
            <p14:sldId id="319"/>
            <p14:sldId id="273"/>
            <p14:sldId id="274"/>
            <p14:sldId id="275"/>
            <p14:sldId id="278"/>
            <p14:sldId id="299"/>
            <p14:sldId id="279"/>
            <p14:sldId id="280"/>
            <p14:sldId id="291"/>
            <p14:sldId id="281"/>
            <p14:sldId id="304"/>
            <p14:sldId id="321"/>
            <p14:sldId id="323"/>
            <p14:sldId id="322"/>
            <p14:sldId id="305"/>
            <p14:sldId id="324"/>
            <p14:sldId id="325"/>
            <p14:sldId id="326"/>
            <p14:sldId id="311"/>
            <p14:sldId id="306"/>
            <p14:sldId id="307"/>
            <p14:sldId id="308"/>
            <p14:sldId id="309"/>
            <p14:sldId id="320"/>
            <p14:sldId id="310"/>
            <p14:sldId id="301"/>
            <p14:sldId id="333"/>
            <p14:sldId id="334"/>
            <p14:sldId id="335"/>
            <p14:sldId id="342"/>
            <p14:sldId id="302"/>
            <p14:sldId id="303"/>
            <p14:sldId id="300"/>
            <p14:sldId id="285"/>
            <p14:sldId id="282"/>
            <p14:sldId id="327"/>
            <p14:sldId id="328"/>
            <p14:sldId id="329"/>
            <p14:sldId id="298"/>
            <p14:sldId id="283"/>
            <p14:sldId id="330"/>
            <p14:sldId id="331"/>
            <p14:sldId id="332"/>
            <p14:sldId id="312"/>
            <p14:sldId id="284"/>
            <p14:sldId id="314"/>
            <p14:sldId id="313"/>
            <p14:sldId id="317"/>
            <p14:sldId id="336"/>
            <p14:sldId id="337"/>
            <p14:sldId id="338"/>
            <p14:sldId id="339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6699FF"/>
    <a:srgbClr val="FF00FF"/>
    <a:srgbClr val="F8F8F8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nonas Zinonos" userId="43c0e026-f2ff-47f8-b77e-2fc26c804225" providerId="ADAL" clId="{7A272534-96C3-4C1A-8F74-6AFC4942F56A}"/>
    <pc:docChg chg="modSld">
      <pc:chgData name="Zinonas Zinonos" userId="43c0e026-f2ff-47f8-b77e-2fc26c804225" providerId="ADAL" clId="{7A272534-96C3-4C1A-8F74-6AFC4942F56A}" dt="2019-12-10T17:10:52.862" v="0" actId="20577"/>
      <pc:docMkLst>
        <pc:docMk/>
      </pc:docMkLst>
      <pc:sldChg chg="modSp">
        <pc:chgData name="Zinonas Zinonos" userId="43c0e026-f2ff-47f8-b77e-2fc26c804225" providerId="ADAL" clId="{7A272534-96C3-4C1A-8F74-6AFC4942F56A}" dt="2019-12-10T17:10:52.862" v="0" actId="20577"/>
        <pc:sldMkLst>
          <pc:docMk/>
          <pc:sldMk cId="2477519011" sldId="297"/>
        </pc:sldMkLst>
        <pc:spChg chg="mod">
          <ac:chgData name="Zinonas Zinonos" userId="43c0e026-f2ff-47f8-b77e-2fc26c804225" providerId="ADAL" clId="{7A272534-96C3-4C1A-8F74-6AFC4942F56A}" dt="2019-12-10T17:10:52.862" v="0" actId="20577"/>
          <ac:spMkLst>
            <pc:docMk/>
            <pc:sldMk cId="2477519011" sldId="297"/>
            <ac:spMk id="32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7CE429-6D0A-495D-8D97-A170ABE8920A}" type="doc">
      <dgm:prSet loTypeId="urn:microsoft.com/office/officeart/2008/layout/HexagonCluster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83AC42-33F5-46E5-B882-8DD5940AB788}">
      <dgm:prSet phldrT="[Text]"/>
      <dgm:spPr/>
      <dgm:t>
        <a:bodyPr/>
        <a:lstStyle/>
        <a:p>
          <a:r>
            <a:rPr lang="en-US" dirty="0"/>
            <a:t>Searching for Supersymmetry at LHC</a:t>
          </a:r>
        </a:p>
      </dgm:t>
    </dgm:pt>
    <dgm:pt modelId="{3507CA0E-56C9-4C83-AEF3-1BF6D6246778}" type="parTrans" cxnId="{3A60821B-F6CC-4514-88AA-C03EF9E84A14}">
      <dgm:prSet/>
      <dgm:spPr/>
      <dgm:t>
        <a:bodyPr/>
        <a:lstStyle/>
        <a:p>
          <a:endParaRPr lang="en-US"/>
        </a:p>
      </dgm:t>
    </dgm:pt>
    <dgm:pt modelId="{F5D7417F-31DD-4B56-8B78-C85A7B86229A}" type="sibTrans" cxnId="{3A60821B-F6CC-4514-88AA-C03EF9E84A1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9330D860-AD9A-483D-AFDB-E98157A1C6C4}">
      <dgm:prSet phldrT="[Text]"/>
      <dgm:spPr/>
      <dgm:t>
        <a:bodyPr/>
        <a:lstStyle/>
        <a:p>
          <a:r>
            <a:rPr lang="en-US" dirty="0"/>
            <a:t>Prospects for </a:t>
          </a:r>
          <a:r>
            <a:rPr lang="en-US" dirty="0" err="1"/>
            <a:t>supersymmetric</a:t>
          </a:r>
          <a:r>
            <a:rPr lang="en-US" dirty="0"/>
            <a:t> searches at LHC</a:t>
          </a:r>
        </a:p>
      </dgm:t>
    </dgm:pt>
    <dgm:pt modelId="{FD62365F-70FF-4FD5-8F02-20988E5EFE82}" type="parTrans" cxnId="{B9EED2D9-7B6C-4C5C-A587-65BF138B167B}">
      <dgm:prSet/>
      <dgm:spPr/>
      <dgm:t>
        <a:bodyPr/>
        <a:lstStyle/>
        <a:p>
          <a:endParaRPr lang="en-US"/>
        </a:p>
      </dgm:t>
    </dgm:pt>
    <dgm:pt modelId="{FCAF4694-3450-4052-8A41-7A478DFA3165}" type="sibTrans" cxnId="{B9EED2D9-7B6C-4C5C-A587-65BF138B167B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88C4881D-3956-4E5F-82BE-7A4A1B24CDAC}">
      <dgm:prSet phldrT="[Text]"/>
      <dgm:spPr/>
      <dgm:t>
        <a:bodyPr/>
        <a:lstStyle/>
        <a:p>
          <a:r>
            <a:rPr lang="en-US" dirty="0"/>
            <a:t>Motivation for Supersymmetry</a:t>
          </a:r>
        </a:p>
      </dgm:t>
    </dgm:pt>
    <dgm:pt modelId="{6C78075D-F66A-414A-8483-0603E78167A3}" type="parTrans" cxnId="{8E2F6FDD-21BE-4975-8B79-8D7757BB23CC}">
      <dgm:prSet/>
      <dgm:spPr/>
      <dgm:t>
        <a:bodyPr/>
        <a:lstStyle/>
        <a:p>
          <a:endParaRPr lang="en-US"/>
        </a:p>
      </dgm:t>
    </dgm:pt>
    <dgm:pt modelId="{7866D4EE-2F77-4157-9DF1-13DDDBE77211}" type="sibTrans" cxnId="{8E2F6FDD-21BE-4975-8B79-8D7757BB23CC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FAC21717-282C-48A6-880C-0F7FA6D7C134}" type="pres">
      <dgm:prSet presAssocID="{267CE429-6D0A-495D-8D97-A170ABE8920A}" presName="Name0" presStyleCnt="0">
        <dgm:presLayoutVars>
          <dgm:chMax val="21"/>
          <dgm:chPref val="21"/>
        </dgm:presLayoutVars>
      </dgm:prSet>
      <dgm:spPr/>
    </dgm:pt>
    <dgm:pt modelId="{B78D633F-CA1E-492F-871D-AD3F29E37985}" type="pres">
      <dgm:prSet presAssocID="{AB83AC42-33F5-46E5-B882-8DD5940AB788}" presName="text1" presStyleCnt="0"/>
      <dgm:spPr/>
    </dgm:pt>
    <dgm:pt modelId="{948A7B8F-8274-4BB9-9149-58BE745EAB7E}" type="pres">
      <dgm:prSet presAssocID="{AB83AC42-33F5-46E5-B882-8DD5940AB788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87E7349-0B3A-431C-840A-CAC79111932D}" type="pres">
      <dgm:prSet presAssocID="{AB83AC42-33F5-46E5-B882-8DD5940AB788}" presName="textaccent1" presStyleCnt="0"/>
      <dgm:spPr/>
    </dgm:pt>
    <dgm:pt modelId="{8300C248-B3CD-44B6-BF57-7A7C44671CB6}" type="pres">
      <dgm:prSet presAssocID="{AB83AC42-33F5-46E5-B882-8DD5940AB788}" presName="accentRepeatNode" presStyleLbl="solidAlignAcc1" presStyleIdx="0" presStyleCnt="6"/>
      <dgm:spPr/>
    </dgm:pt>
    <dgm:pt modelId="{FF124F34-A330-4BA2-869B-BFE660E9794F}" type="pres">
      <dgm:prSet presAssocID="{F5D7417F-31DD-4B56-8B78-C85A7B86229A}" presName="image1" presStyleCnt="0"/>
      <dgm:spPr/>
    </dgm:pt>
    <dgm:pt modelId="{C3993669-60B9-4BED-BB45-9939A9230C6F}" type="pres">
      <dgm:prSet presAssocID="{F5D7417F-31DD-4B56-8B78-C85A7B86229A}" presName="imageRepeatNode" presStyleLbl="alignAcc1" presStyleIdx="0" presStyleCnt="3"/>
      <dgm:spPr/>
    </dgm:pt>
    <dgm:pt modelId="{950CDC34-B0DB-443A-AC37-F2482CCC1DA6}" type="pres">
      <dgm:prSet presAssocID="{F5D7417F-31DD-4B56-8B78-C85A7B86229A}" presName="imageaccent1" presStyleCnt="0"/>
      <dgm:spPr/>
    </dgm:pt>
    <dgm:pt modelId="{F3CE2084-FB19-4E7B-940B-CCA68FD0D90E}" type="pres">
      <dgm:prSet presAssocID="{F5D7417F-31DD-4B56-8B78-C85A7B86229A}" presName="accentRepeatNode" presStyleLbl="solidAlignAcc1" presStyleIdx="1" presStyleCnt="6"/>
      <dgm:spPr/>
    </dgm:pt>
    <dgm:pt modelId="{081F167D-6645-46F4-9EFA-E784C707D7D1}" type="pres">
      <dgm:prSet presAssocID="{9330D860-AD9A-483D-AFDB-E98157A1C6C4}" presName="text2" presStyleCnt="0"/>
      <dgm:spPr/>
    </dgm:pt>
    <dgm:pt modelId="{E634726E-9F5B-4191-B365-E711AF856E2C}" type="pres">
      <dgm:prSet presAssocID="{9330D860-AD9A-483D-AFDB-E98157A1C6C4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CF5B4428-3409-46BC-804A-E3808EABB09B}" type="pres">
      <dgm:prSet presAssocID="{9330D860-AD9A-483D-AFDB-E98157A1C6C4}" presName="textaccent2" presStyleCnt="0"/>
      <dgm:spPr/>
    </dgm:pt>
    <dgm:pt modelId="{D62D2551-FA93-41AD-BBE6-60197F31DA2A}" type="pres">
      <dgm:prSet presAssocID="{9330D860-AD9A-483D-AFDB-E98157A1C6C4}" presName="accentRepeatNode" presStyleLbl="solidAlignAcc1" presStyleIdx="2" presStyleCnt="6"/>
      <dgm:spPr/>
    </dgm:pt>
    <dgm:pt modelId="{D7C67CEB-9D97-494C-9FA7-F5C0FA5D59EA}" type="pres">
      <dgm:prSet presAssocID="{FCAF4694-3450-4052-8A41-7A478DFA3165}" presName="image2" presStyleCnt="0"/>
      <dgm:spPr/>
    </dgm:pt>
    <dgm:pt modelId="{351F8199-B369-4B37-96AE-8C0E5BDBCBA1}" type="pres">
      <dgm:prSet presAssocID="{FCAF4694-3450-4052-8A41-7A478DFA3165}" presName="imageRepeatNode" presStyleLbl="alignAcc1" presStyleIdx="1" presStyleCnt="3"/>
      <dgm:spPr/>
    </dgm:pt>
    <dgm:pt modelId="{958EB563-28B3-47B3-A6E6-5787A721D823}" type="pres">
      <dgm:prSet presAssocID="{FCAF4694-3450-4052-8A41-7A478DFA3165}" presName="imageaccent2" presStyleCnt="0"/>
      <dgm:spPr/>
    </dgm:pt>
    <dgm:pt modelId="{29721C39-2989-43FD-9777-0B9E0819A7AF}" type="pres">
      <dgm:prSet presAssocID="{FCAF4694-3450-4052-8A41-7A478DFA3165}" presName="accentRepeatNode" presStyleLbl="solidAlignAcc1" presStyleIdx="3" presStyleCnt="6"/>
      <dgm:spPr/>
    </dgm:pt>
    <dgm:pt modelId="{6B9F7146-E518-4DDE-B2C3-C854CDA5B6AD}" type="pres">
      <dgm:prSet presAssocID="{88C4881D-3956-4E5F-82BE-7A4A1B24CDAC}" presName="text3" presStyleCnt="0"/>
      <dgm:spPr/>
    </dgm:pt>
    <dgm:pt modelId="{C553029A-C30E-4807-8FB2-C744634D623F}" type="pres">
      <dgm:prSet presAssocID="{88C4881D-3956-4E5F-82BE-7A4A1B24CDAC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4A9D8F1-0ADD-4EE0-AE40-C756BA22BD40}" type="pres">
      <dgm:prSet presAssocID="{88C4881D-3956-4E5F-82BE-7A4A1B24CDAC}" presName="textaccent3" presStyleCnt="0"/>
      <dgm:spPr/>
    </dgm:pt>
    <dgm:pt modelId="{6601B97F-96BA-4787-B368-3A472EA9DA54}" type="pres">
      <dgm:prSet presAssocID="{88C4881D-3956-4E5F-82BE-7A4A1B24CDAC}" presName="accentRepeatNode" presStyleLbl="solidAlignAcc1" presStyleIdx="4" presStyleCnt="6"/>
      <dgm:spPr/>
    </dgm:pt>
    <dgm:pt modelId="{3D6BB86A-0558-47B9-A212-87806AFF7FB4}" type="pres">
      <dgm:prSet presAssocID="{7866D4EE-2F77-4157-9DF1-13DDDBE77211}" presName="image3" presStyleCnt="0"/>
      <dgm:spPr/>
    </dgm:pt>
    <dgm:pt modelId="{FB22D077-1007-407C-A9C8-917FC063D367}" type="pres">
      <dgm:prSet presAssocID="{7866D4EE-2F77-4157-9DF1-13DDDBE77211}" presName="imageRepeatNode" presStyleLbl="alignAcc1" presStyleIdx="2" presStyleCnt="3"/>
      <dgm:spPr/>
    </dgm:pt>
    <dgm:pt modelId="{C51E0F94-0949-4D2E-9C91-8815FDBFF19F}" type="pres">
      <dgm:prSet presAssocID="{7866D4EE-2F77-4157-9DF1-13DDDBE77211}" presName="imageaccent3" presStyleCnt="0"/>
      <dgm:spPr/>
    </dgm:pt>
    <dgm:pt modelId="{768F186A-8DD7-4958-BCDC-C77996DDBDFB}" type="pres">
      <dgm:prSet presAssocID="{7866D4EE-2F77-4157-9DF1-13DDDBE77211}" presName="accentRepeatNode" presStyleLbl="solidAlignAcc1" presStyleIdx="5" presStyleCnt="6"/>
      <dgm:spPr/>
    </dgm:pt>
  </dgm:ptLst>
  <dgm:cxnLst>
    <dgm:cxn modelId="{3A60821B-F6CC-4514-88AA-C03EF9E84A14}" srcId="{267CE429-6D0A-495D-8D97-A170ABE8920A}" destId="{AB83AC42-33F5-46E5-B882-8DD5940AB788}" srcOrd="0" destOrd="0" parTransId="{3507CA0E-56C9-4C83-AEF3-1BF6D6246778}" sibTransId="{F5D7417F-31DD-4B56-8B78-C85A7B86229A}"/>
    <dgm:cxn modelId="{6B5B4938-DFFF-4C16-8094-C191D57CCC21}" type="presOf" srcId="{F5D7417F-31DD-4B56-8B78-C85A7B86229A}" destId="{C3993669-60B9-4BED-BB45-9939A9230C6F}" srcOrd="0" destOrd="0" presId="urn:microsoft.com/office/officeart/2008/layout/HexagonCluster"/>
    <dgm:cxn modelId="{3425E438-609E-4126-A055-66C8FA684407}" type="presOf" srcId="{FCAF4694-3450-4052-8A41-7A478DFA3165}" destId="{351F8199-B369-4B37-96AE-8C0E5BDBCBA1}" srcOrd="0" destOrd="0" presId="urn:microsoft.com/office/officeart/2008/layout/HexagonCluster"/>
    <dgm:cxn modelId="{B8FF333F-6804-4B80-8A20-D840B6258F7B}" type="presOf" srcId="{88C4881D-3956-4E5F-82BE-7A4A1B24CDAC}" destId="{C553029A-C30E-4807-8FB2-C744634D623F}" srcOrd="0" destOrd="0" presId="urn:microsoft.com/office/officeart/2008/layout/HexagonCluster"/>
    <dgm:cxn modelId="{88E3763F-0543-40B0-A664-DEBC7B7474C5}" type="presOf" srcId="{267CE429-6D0A-495D-8D97-A170ABE8920A}" destId="{FAC21717-282C-48A6-880C-0F7FA6D7C134}" srcOrd="0" destOrd="0" presId="urn:microsoft.com/office/officeart/2008/layout/HexagonCluster"/>
    <dgm:cxn modelId="{80EE905F-C58D-484C-8CF0-AC9C579EFFBD}" type="presOf" srcId="{AB83AC42-33F5-46E5-B882-8DD5940AB788}" destId="{948A7B8F-8274-4BB9-9149-58BE745EAB7E}" srcOrd="0" destOrd="0" presId="urn:microsoft.com/office/officeart/2008/layout/HexagonCluster"/>
    <dgm:cxn modelId="{5B2497A6-3AE1-4782-B4E2-30708D9FBC20}" type="presOf" srcId="{7866D4EE-2F77-4157-9DF1-13DDDBE77211}" destId="{FB22D077-1007-407C-A9C8-917FC063D367}" srcOrd="0" destOrd="0" presId="urn:microsoft.com/office/officeart/2008/layout/HexagonCluster"/>
    <dgm:cxn modelId="{2892F5B3-369D-4FC5-9F5D-F56EE2B480A2}" type="presOf" srcId="{9330D860-AD9A-483D-AFDB-E98157A1C6C4}" destId="{E634726E-9F5B-4191-B365-E711AF856E2C}" srcOrd="0" destOrd="0" presId="urn:microsoft.com/office/officeart/2008/layout/HexagonCluster"/>
    <dgm:cxn modelId="{B9EED2D9-7B6C-4C5C-A587-65BF138B167B}" srcId="{267CE429-6D0A-495D-8D97-A170ABE8920A}" destId="{9330D860-AD9A-483D-AFDB-E98157A1C6C4}" srcOrd="1" destOrd="0" parTransId="{FD62365F-70FF-4FD5-8F02-20988E5EFE82}" sibTransId="{FCAF4694-3450-4052-8A41-7A478DFA3165}"/>
    <dgm:cxn modelId="{8E2F6FDD-21BE-4975-8B79-8D7757BB23CC}" srcId="{267CE429-6D0A-495D-8D97-A170ABE8920A}" destId="{88C4881D-3956-4E5F-82BE-7A4A1B24CDAC}" srcOrd="2" destOrd="0" parTransId="{6C78075D-F66A-414A-8483-0603E78167A3}" sibTransId="{7866D4EE-2F77-4157-9DF1-13DDDBE77211}"/>
    <dgm:cxn modelId="{9B59CDEF-B97B-4977-8BF4-032E6FAE6391}" type="presParOf" srcId="{FAC21717-282C-48A6-880C-0F7FA6D7C134}" destId="{B78D633F-CA1E-492F-871D-AD3F29E37985}" srcOrd="0" destOrd="0" presId="urn:microsoft.com/office/officeart/2008/layout/HexagonCluster"/>
    <dgm:cxn modelId="{8FEB6BBD-B85D-4976-8783-09A727A5913F}" type="presParOf" srcId="{B78D633F-CA1E-492F-871D-AD3F29E37985}" destId="{948A7B8F-8274-4BB9-9149-58BE745EAB7E}" srcOrd="0" destOrd="0" presId="urn:microsoft.com/office/officeart/2008/layout/HexagonCluster"/>
    <dgm:cxn modelId="{16EECC0B-857F-428E-8D2F-4C4CFAB1EF68}" type="presParOf" srcId="{FAC21717-282C-48A6-880C-0F7FA6D7C134}" destId="{C87E7349-0B3A-431C-840A-CAC79111932D}" srcOrd="1" destOrd="0" presId="urn:microsoft.com/office/officeart/2008/layout/HexagonCluster"/>
    <dgm:cxn modelId="{28B7394C-66A9-49FF-B921-35B17095F18B}" type="presParOf" srcId="{C87E7349-0B3A-431C-840A-CAC79111932D}" destId="{8300C248-B3CD-44B6-BF57-7A7C44671CB6}" srcOrd="0" destOrd="0" presId="urn:microsoft.com/office/officeart/2008/layout/HexagonCluster"/>
    <dgm:cxn modelId="{D206F677-6884-495E-AAB2-24955CC8D78A}" type="presParOf" srcId="{FAC21717-282C-48A6-880C-0F7FA6D7C134}" destId="{FF124F34-A330-4BA2-869B-BFE660E9794F}" srcOrd="2" destOrd="0" presId="urn:microsoft.com/office/officeart/2008/layout/HexagonCluster"/>
    <dgm:cxn modelId="{D16F0651-C93E-4B7B-864F-994ED45B50BE}" type="presParOf" srcId="{FF124F34-A330-4BA2-869B-BFE660E9794F}" destId="{C3993669-60B9-4BED-BB45-9939A9230C6F}" srcOrd="0" destOrd="0" presId="urn:microsoft.com/office/officeart/2008/layout/HexagonCluster"/>
    <dgm:cxn modelId="{F2344FC9-6B07-4644-A5C2-4A0EC0FCAE09}" type="presParOf" srcId="{FAC21717-282C-48A6-880C-0F7FA6D7C134}" destId="{950CDC34-B0DB-443A-AC37-F2482CCC1DA6}" srcOrd="3" destOrd="0" presId="urn:microsoft.com/office/officeart/2008/layout/HexagonCluster"/>
    <dgm:cxn modelId="{8F27A98C-A4F4-412D-9127-65798CAEB12D}" type="presParOf" srcId="{950CDC34-B0DB-443A-AC37-F2482CCC1DA6}" destId="{F3CE2084-FB19-4E7B-940B-CCA68FD0D90E}" srcOrd="0" destOrd="0" presId="urn:microsoft.com/office/officeart/2008/layout/HexagonCluster"/>
    <dgm:cxn modelId="{AC307556-8C58-4B1F-99B3-5BE0E6A456A0}" type="presParOf" srcId="{FAC21717-282C-48A6-880C-0F7FA6D7C134}" destId="{081F167D-6645-46F4-9EFA-E784C707D7D1}" srcOrd="4" destOrd="0" presId="urn:microsoft.com/office/officeart/2008/layout/HexagonCluster"/>
    <dgm:cxn modelId="{6E355FF4-C453-4183-870C-9056621A9DBC}" type="presParOf" srcId="{081F167D-6645-46F4-9EFA-E784C707D7D1}" destId="{E634726E-9F5B-4191-B365-E711AF856E2C}" srcOrd="0" destOrd="0" presId="urn:microsoft.com/office/officeart/2008/layout/HexagonCluster"/>
    <dgm:cxn modelId="{005A44E6-3000-4178-A95E-FA57C603B1D8}" type="presParOf" srcId="{FAC21717-282C-48A6-880C-0F7FA6D7C134}" destId="{CF5B4428-3409-46BC-804A-E3808EABB09B}" srcOrd="5" destOrd="0" presId="urn:microsoft.com/office/officeart/2008/layout/HexagonCluster"/>
    <dgm:cxn modelId="{82B58242-1EC5-4DFD-800D-292F9D2E00E8}" type="presParOf" srcId="{CF5B4428-3409-46BC-804A-E3808EABB09B}" destId="{D62D2551-FA93-41AD-BBE6-60197F31DA2A}" srcOrd="0" destOrd="0" presId="urn:microsoft.com/office/officeart/2008/layout/HexagonCluster"/>
    <dgm:cxn modelId="{1B34BBD4-DD87-4290-80D7-EE2E85EA55BC}" type="presParOf" srcId="{FAC21717-282C-48A6-880C-0F7FA6D7C134}" destId="{D7C67CEB-9D97-494C-9FA7-F5C0FA5D59EA}" srcOrd="6" destOrd="0" presId="urn:microsoft.com/office/officeart/2008/layout/HexagonCluster"/>
    <dgm:cxn modelId="{0FF0E389-277D-44B3-9FE0-F49980B41B05}" type="presParOf" srcId="{D7C67CEB-9D97-494C-9FA7-F5C0FA5D59EA}" destId="{351F8199-B369-4B37-96AE-8C0E5BDBCBA1}" srcOrd="0" destOrd="0" presId="urn:microsoft.com/office/officeart/2008/layout/HexagonCluster"/>
    <dgm:cxn modelId="{130CB6B5-500B-476D-B726-8F5254EA0643}" type="presParOf" srcId="{FAC21717-282C-48A6-880C-0F7FA6D7C134}" destId="{958EB563-28B3-47B3-A6E6-5787A721D823}" srcOrd="7" destOrd="0" presId="urn:microsoft.com/office/officeart/2008/layout/HexagonCluster"/>
    <dgm:cxn modelId="{005DD774-AEB8-4F0A-AB4F-8955C2730535}" type="presParOf" srcId="{958EB563-28B3-47B3-A6E6-5787A721D823}" destId="{29721C39-2989-43FD-9777-0B9E0819A7AF}" srcOrd="0" destOrd="0" presId="urn:microsoft.com/office/officeart/2008/layout/HexagonCluster"/>
    <dgm:cxn modelId="{61622D2B-5AFE-4516-981B-597BFCD6B252}" type="presParOf" srcId="{FAC21717-282C-48A6-880C-0F7FA6D7C134}" destId="{6B9F7146-E518-4DDE-B2C3-C854CDA5B6AD}" srcOrd="8" destOrd="0" presId="urn:microsoft.com/office/officeart/2008/layout/HexagonCluster"/>
    <dgm:cxn modelId="{A582B325-6E89-46E3-BBFE-AE54D34A7C66}" type="presParOf" srcId="{6B9F7146-E518-4DDE-B2C3-C854CDA5B6AD}" destId="{C553029A-C30E-4807-8FB2-C744634D623F}" srcOrd="0" destOrd="0" presId="urn:microsoft.com/office/officeart/2008/layout/HexagonCluster"/>
    <dgm:cxn modelId="{BBE72055-0DDC-4910-8870-B304A9F13374}" type="presParOf" srcId="{FAC21717-282C-48A6-880C-0F7FA6D7C134}" destId="{A4A9D8F1-0ADD-4EE0-AE40-C756BA22BD40}" srcOrd="9" destOrd="0" presId="urn:microsoft.com/office/officeart/2008/layout/HexagonCluster"/>
    <dgm:cxn modelId="{D8AD3C71-7C1B-4CD6-9F98-E8F6732B1388}" type="presParOf" srcId="{A4A9D8F1-0ADD-4EE0-AE40-C756BA22BD40}" destId="{6601B97F-96BA-4787-B368-3A472EA9DA54}" srcOrd="0" destOrd="0" presId="urn:microsoft.com/office/officeart/2008/layout/HexagonCluster"/>
    <dgm:cxn modelId="{A24AB49B-E984-4159-A653-E3513122EECE}" type="presParOf" srcId="{FAC21717-282C-48A6-880C-0F7FA6D7C134}" destId="{3D6BB86A-0558-47B9-A212-87806AFF7FB4}" srcOrd="10" destOrd="0" presId="urn:microsoft.com/office/officeart/2008/layout/HexagonCluster"/>
    <dgm:cxn modelId="{F2BC2BE1-FAD7-44D3-8551-56FC2614A54D}" type="presParOf" srcId="{3D6BB86A-0558-47B9-A212-87806AFF7FB4}" destId="{FB22D077-1007-407C-A9C8-917FC063D367}" srcOrd="0" destOrd="0" presId="urn:microsoft.com/office/officeart/2008/layout/HexagonCluster"/>
    <dgm:cxn modelId="{249B966D-C035-4997-AD68-1D0F2BD537A0}" type="presParOf" srcId="{FAC21717-282C-48A6-880C-0F7FA6D7C134}" destId="{C51E0F94-0949-4D2E-9C91-8815FDBFF19F}" srcOrd="11" destOrd="0" presId="urn:microsoft.com/office/officeart/2008/layout/HexagonCluster"/>
    <dgm:cxn modelId="{9D32D08D-B4E6-48C9-9833-07F22C2A83CB}" type="presParOf" srcId="{C51E0F94-0949-4D2E-9C91-8815FDBFF19F}" destId="{768F186A-8DD7-4958-BCDC-C77996DDBDFB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1CCB9D-68EB-4479-8464-1B69CACB46A2}" type="doc">
      <dgm:prSet loTypeId="urn:microsoft.com/office/officeart/2005/8/layout/radial3" loCatId="relationship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6DF96C2-5656-4B29-9896-29EAA09D87C4}">
      <dgm:prSet phldrT="[Text]"/>
      <dgm:spPr/>
      <dgm:t>
        <a:bodyPr/>
        <a:lstStyle/>
        <a:p>
          <a:r>
            <a:rPr lang="en-US" dirty="0"/>
            <a:t>4-Lepton searches</a:t>
          </a:r>
        </a:p>
      </dgm:t>
    </dgm:pt>
    <dgm:pt modelId="{3DB931C4-D3AC-4B9E-B153-0634FBFC1D4A}" type="parTrans" cxnId="{A23CA692-4E0F-404D-ACA8-6F42F9A4F288}">
      <dgm:prSet/>
      <dgm:spPr/>
      <dgm:t>
        <a:bodyPr/>
        <a:lstStyle/>
        <a:p>
          <a:endParaRPr lang="en-US"/>
        </a:p>
      </dgm:t>
    </dgm:pt>
    <dgm:pt modelId="{FB6E8AA9-B16C-4CBA-A2CB-0D6AB1B31523}" type="sibTrans" cxnId="{A23CA692-4E0F-404D-ACA8-6F42F9A4F288}">
      <dgm:prSet/>
      <dgm:spPr/>
      <dgm:t>
        <a:bodyPr/>
        <a:lstStyle/>
        <a:p>
          <a:endParaRPr lang="en-US"/>
        </a:p>
      </dgm:t>
    </dgm:pt>
    <dgm:pt modelId="{ED46F10C-B994-4B4E-807B-1CA080DB9545}">
      <dgm:prSet phldrT="[Text]"/>
      <dgm:spPr/>
      <dgm:t>
        <a:bodyPr/>
        <a:lstStyle/>
        <a:p>
          <a:r>
            <a:rPr lang="en-US" dirty="0"/>
            <a:t>RPV</a:t>
          </a:r>
        </a:p>
      </dgm:t>
    </dgm:pt>
    <dgm:pt modelId="{37B2A496-DE51-4C6C-8D4F-D7878B391EF1}" type="parTrans" cxnId="{CD05C818-6095-4381-B0F9-58524E110D9A}">
      <dgm:prSet/>
      <dgm:spPr/>
      <dgm:t>
        <a:bodyPr/>
        <a:lstStyle/>
        <a:p>
          <a:endParaRPr lang="en-US"/>
        </a:p>
      </dgm:t>
    </dgm:pt>
    <dgm:pt modelId="{832CE082-AD2D-4947-AA2E-E90E8DACCC60}" type="sibTrans" cxnId="{CD05C818-6095-4381-B0F9-58524E110D9A}">
      <dgm:prSet/>
      <dgm:spPr/>
      <dgm:t>
        <a:bodyPr/>
        <a:lstStyle/>
        <a:p>
          <a:endParaRPr lang="en-US"/>
        </a:p>
      </dgm:t>
    </dgm:pt>
    <dgm:pt modelId="{9544865B-C8AF-41F6-B558-1DD37675E91C}">
      <dgm:prSet phldrT="[Text]"/>
      <dgm:spPr/>
      <dgm:t>
        <a:bodyPr/>
        <a:lstStyle/>
        <a:p>
          <a:r>
            <a:rPr lang="en-US" dirty="0"/>
            <a:t>RPC (</a:t>
          </a:r>
          <a:r>
            <a:rPr lang="en-US" dirty="0" err="1"/>
            <a:t>higgsinos</a:t>
          </a:r>
          <a:r>
            <a:rPr lang="en-US" dirty="0"/>
            <a:t>)</a:t>
          </a:r>
        </a:p>
      </dgm:t>
    </dgm:pt>
    <dgm:pt modelId="{C08A5FAF-F2F1-4C19-A333-A5AC457E2111}" type="parTrans" cxnId="{34EFCB37-EA72-413A-841A-0D781D2A8EBA}">
      <dgm:prSet/>
      <dgm:spPr/>
      <dgm:t>
        <a:bodyPr/>
        <a:lstStyle/>
        <a:p>
          <a:endParaRPr lang="en-US"/>
        </a:p>
      </dgm:t>
    </dgm:pt>
    <dgm:pt modelId="{2FEB371E-0DFC-4864-9BB1-3FDB9792EEF1}" type="sibTrans" cxnId="{34EFCB37-EA72-413A-841A-0D781D2A8EBA}">
      <dgm:prSet/>
      <dgm:spPr/>
      <dgm:t>
        <a:bodyPr/>
        <a:lstStyle/>
        <a:p>
          <a:endParaRPr lang="en-US"/>
        </a:p>
      </dgm:t>
    </dgm:pt>
    <dgm:pt modelId="{94FDBCE9-61AA-4F6F-8D36-0006554E77A7}">
      <dgm:prSet phldrT="[Text]"/>
      <dgm:spPr/>
      <dgm:t>
        <a:bodyPr/>
        <a:lstStyle/>
        <a:p>
          <a:r>
            <a:rPr lang="en-US" dirty="0"/>
            <a:t>Strong Production</a:t>
          </a:r>
        </a:p>
      </dgm:t>
    </dgm:pt>
    <dgm:pt modelId="{3B817C24-49F7-4CC0-80CD-39CF7197379F}" type="parTrans" cxnId="{41D9B4E8-44B1-466D-8A57-5F27272A5D6E}">
      <dgm:prSet/>
      <dgm:spPr/>
      <dgm:t>
        <a:bodyPr/>
        <a:lstStyle/>
        <a:p>
          <a:endParaRPr lang="en-US"/>
        </a:p>
      </dgm:t>
    </dgm:pt>
    <dgm:pt modelId="{0A723575-76A8-474C-9E4E-94C28BD5CCCB}" type="sibTrans" cxnId="{41D9B4E8-44B1-466D-8A57-5F27272A5D6E}">
      <dgm:prSet/>
      <dgm:spPr/>
      <dgm:t>
        <a:bodyPr/>
        <a:lstStyle/>
        <a:p>
          <a:endParaRPr lang="en-US"/>
        </a:p>
      </dgm:t>
    </dgm:pt>
    <dgm:pt modelId="{95FB5A68-DCE2-4294-907C-1F6CB318734C}">
      <dgm:prSet phldrT="[Text]"/>
      <dgm:spPr/>
      <dgm:t>
        <a:bodyPr/>
        <a:lstStyle/>
        <a:p>
          <a:r>
            <a:rPr lang="en-US" dirty="0"/>
            <a:t>Electroweak Production</a:t>
          </a:r>
        </a:p>
      </dgm:t>
    </dgm:pt>
    <dgm:pt modelId="{BB92445F-60DF-4984-A33B-71B9F12268F8}" type="parTrans" cxnId="{6D79FD71-BE19-45FD-83E3-2F360C0EFE6F}">
      <dgm:prSet/>
      <dgm:spPr/>
      <dgm:t>
        <a:bodyPr/>
        <a:lstStyle/>
        <a:p>
          <a:endParaRPr lang="en-US"/>
        </a:p>
      </dgm:t>
    </dgm:pt>
    <dgm:pt modelId="{F7F913E3-D3F7-4A62-A5BD-68FC15D7BB97}" type="sibTrans" cxnId="{6D79FD71-BE19-45FD-83E3-2F360C0EFE6F}">
      <dgm:prSet/>
      <dgm:spPr/>
      <dgm:t>
        <a:bodyPr/>
        <a:lstStyle/>
        <a:p>
          <a:endParaRPr lang="en-US"/>
        </a:p>
      </dgm:t>
    </dgm:pt>
    <dgm:pt modelId="{7E0DCCF9-22C3-4B38-9B4B-E5A0A4B0BF6F}" type="pres">
      <dgm:prSet presAssocID="{2F1CCB9D-68EB-4479-8464-1B69CACB46A2}" presName="composite" presStyleCnt="0">
        <dgm:presLayoutVars>
          <dgm:chMax val="1"/>
          <dgm:dir/>
          <dgm:resizeHandles val="exact"/>
        </dgm:presLayoutVars>
      </dgm:prSet>
      <dgm:spPr/>
    </dgm:pt>
    <dgm:pt modelId="{DA7D5B3C-A5D3-474F-AFDE-E13DFD1D0A5F}" type="pres">
      <dgm:prSet presAssocID="{2F1CCB9D-68EB-4479-8464-1B69CACB46A2}" presName="radial" presStyleCnt="0">
        <dgm:presLayoutVars>
          <dgm:animLvl val="ctr"/>
        </dgm:presLayoutVars>
      </dgm:prSet>
      <dgm:spPr/>
    </dgm:pt>
    <dgm:pt modelId="{35508413-D9D9-47A2-8316-CC58785C5904}" type="pres">
      <dgm:prSet presAssocID="{36DF96C2-5656-4B29-9896-29EAA09D87C4}" presName="centerShape" presStyleLbl="vennNode1" presStyleIdx="0" presStyleCnt="5"/>
      <dgm:spPr/>
    </dgm:pt>
    <dgm:pt modelId="{ED6AF613-446D-4168-9C60-8F53682DF001}" type="pres">
      <dgm:prSet presAssocID="{ED46F10C-B994-4B4E-807B-1CA080DB9545}" presName="node" presStyleLbl="vennNode1" presStyleIdx="1" presStyleCnt="5">
        <dgm:presLayoutVars>
          <dgm:bulletEnabled val="1"/>
        </dgm:presLayoutVars>
      </dgm:prSet>
      <dgm:spPr/>
    </dgm:pt>
    <dgm:pt modelId="{0C518C34-1D3D-4ED4-901B-5C9D84CCE80B}" type="pres">
      <dgm:prSet presAssocID="{9544865B-C8AF-41F6-B558-1DD37675E91C}" presName="node" presStyleLbl="vennNode1" presStyleIdx="2" presStyleCnt="5">
        <dgm:presLayoutVars>
          <dgm:bulletEnabled val="1"/>
        </dgm:presLayoutVars>
      </dgm:prSet>
      <dgm:spPr/>
    </dgm:pt>
    <dgm:pt modelId="{D0C86DCB-E7D3-4FC0-9789-CAECA144FB27}" type="pres">
      <dgm:prSet presAssocID="{94FDBCE9-61AA-4F6F-8D36-0006554E77A7}" presName="node" presStyleLbl="vennNode1" presStyleIdx="3" presStyleCnt="5">
        <dgm:presLayoutVars>
          <dgm:bulletEnabled val="1"/>
        </dgm:presLayoutVars>
      </dgm:prSet>
      <dgm:spPr/>
    </dgm:pt>
    <dgm:pt modelId="{A8397BC0-9BF0-4587-A7CA-FB8A498696F5}" type="pres">
      <dgm:prSet presAssocID="{95FB5A68-DCE2-4294-907C-1F6CB318734C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693E3708-5893-4FAF-8351-EE3E26EAC691}" type="presOf" srcId="{94FDBCE9-61AA-4F6F-8D36-0006554E77A7}" destId="{D0C86DCB-E7D3-4FC0-9789-CAECA144FB27}" srcOrd="0" destOrd="0" presId="urn:microsoft.com/office/officeart/2005/8/layout/radial3"/>
    <dgm:cxn modelId="{CD05C818-6095-4381-B0F9-58524E110D9A}" srcId="{36DF96C2-5656-4B29-9896-29EAA09D87C4}" destId="{ED46F10C-B994-4B4E-807B-1CA080DB9545}" srcOrd="0" destOrd="0" parTransId="{37B2A496-DE51-4C6C-8D4F-D7878B391EF1}" sibTransId="{832CE082-AD2D-4947-AA2E-E90E8DACCC60}"/>
    <dgm:cxn modelId="{2303E520-9BB2-4785-B31D-954FCBFDD148}" type="presOf" srcId="{95FB5A68-DCE2-4294-907C-1F6CB318734C}" destId="{A8397BC0-9BF0-4587-A7CA-FB8A498696F5}" srcOrd="0" destOrd="0" presId="urn:microsoft.com/office/officeart/2005/8/layout/radial3"/>
    <dgm:cxn modelId="{34EFCB37-EA72-413A-841A-0D781D2A8EBA}" srcId="{36DF96C2-5656-4B29-9896-29EAA09D87C4}" destId="{9544865B-C8AF-41F6-B558-1DD37675E91C}" srcOrd="1" destOrd="0" parTransId="{C08A5FAF-F2F1-4C19-A333-A5AC457E2111}" sibTransId="{2FEB371E-0DFC-4864-9BB1-3FDB9792EEF1}"/>
    <dgm:cxn modelId="{84AFAA4E-1737-4C51-B043-AE5AC0290FAA}" type="presOf" srcId="{2F1CCB9D-68EB-4479-8464-1B69CACB46A2}" destId="{7E0DCCF9-22C3-4B38-9B4B-E5A0A4B0BF6F}" srcOrd="0" destOrd="0" presId="urn:microsoft.com/office/officeart/2005/8/layout/radial3"/>
    <dgm:cxn modelId="{6D79FD71-BE19-45FD-83E3-2F360C0EFE6F}" srcId="{36DF96C2-5656-4B29-9896-29EAA09D87C4}" destId="{95FB5A68-DCE2-4294-907C-1F6CB318734C}" srcOrd="3" destOrd="0" parTransId="{BB92445F-60DF-4984-A33B-71B9F12268F8}" sibTransId="{F7F913E3-D3F7-4A62-A5BD-68FC15D7BB97}"/>
    <dgm:cxn modelId="{BFD20F53-8E4A-47F2-B638-D177F4331145}" type="presOf" srcId="{36DF96C2-5656-4B29-9896-29EAA09D87C4}" destId="{35508413-D9D9-47A2-8316-CC58785C5904}" srcOrd="0" destOrd="0" presId="urn:microsoft.com/office/officeart/2005/8/layout/radial3"/>
    <dgm:cxn modelId="{A23CA692-4E0F-404D-ACA8-6F42F9A4F288}" srcId="{2F1CCB9D-68EB-4479-8464-1B69CACB46A2}" destId="{36DF96C2-5656-4B29-9896-29EAA09D87C4}" srcOrd="0" destOrd="0" parTransId="{3DB931C4-D3AC-4B9E-B153-0634FBFC1D4A}" sibTransId="{FB6E8AA9-B16C-4CBA-A2CB-0D6AB1B31523}"/>
    <dgm:cxn modelId="{28DED1BB-4625-4B66-B431-898FE1FAA7A3}" type="presOf" srcId="{ED46F10C-B994-4B4E-807B-1CA080DB9545}" destId="{ED6AF613-446D-4168-9C60-8F53682DF001}" srcOrd="0" destOrd="0" presId="urn:microsoft.com/office/officeart/2005/8/layout/radial3"/>
    <dgm:cxn modelId="{41D9B4E8-44B1-466D-8A57-5F27272A5D6E}" srcId="{36DF96C2-5656-4B29-9896-29EAA09D87C4}" destId="{94FDBCE9-61AA-4F6F-8D36-0006554E77A7}" srcOrd="2" destOrd="0" parTransId="{3B817C24-49F7-4CC0-80CD-39CF7197379F}" sibTransId="{0A723575-76A8-474C-9E4E-94C28BD5CCCB}"/>
    <dgm:cxn modelId="{72EC7FFF-B119-4ACE-AD31-6281C0574281}" type="presOf" srcId="{9544865B-C8AF-41F6-B558-1DD37675E91C}" destId="{0C518C34-1D3D-4ED4-901B-5C9D84CCE80B}" srcOrd="0" destOrd="0" presId="urn:microsoft.com/office/officeart/2005/8/layout/radial3"/>
    <dgm:cxn modelId="{8D16226D-E929-4C08-8E93-6C2DBE76F6F8}" type="presParOf" srcId="{7E0DCCF9-22C3-4B38-9B4B-E5A0A4B0BF6F}" destId="{DA7D5B3C-A5D3-474F-AFDE-E13DFD1D0A5F}" srcOrd="0" destOrd="0" presId="urn:microsoft.com/office/officeart/2005/8/layout/radial3"/>
    <dgm:cxn modelId="{234C5D64-184D-4BC6-A227-F2B7B6C794BD}" type="presParOf" srcId="{DA7D5B3C-A5D3-474F-AFDE-E13DFD1D0A5F}" destId="{35508413-D9D9-47A2-8316-CC58785C5904}" srcOrd="0" destOrd="0" presId="urn:microsoft.com/office/officeart/2005/8/layout/radial3"/>
    <dgm:cxn modelId="{EF33D509-70C4-4497-AE94-885DE87A8579}" type="presParOf" srcId="{DA7D5B3C-A5D3-474F-AFDE-E13DFD1D0A5F}" destId="{ED6AF613-446D-4168-9C60-8F53682DF001}" srcOrd="1" destOrd="0" presId="urn:microsoft.com/office/officeart/2005/8/layout/radial3"/>
    <dgm:cxn modelId="{A5FE2731-F04F-4855-88D3-89415A1C6C26}" type="presParOf" srcId="{DA7D5B3C-A5D3-474F-AFDE-E13DFD1D0A5F}" destId="{0C518C34-1D3D-4ED4-901B-5C9D84CCE80B}" srcOrd="2" destOrd="0" presId="urn:microsoft.com/office/officeart/2005/8/layout/radial3"/>
    <dgm:cxn modelId="{B10C5C37-414C-4DDC-92D2-2E8F79D032E7}" type="presParOf" srcId="{DA7D5B3C-A5D3-474F-AFDE-E13DFD1D0A5F}" destId="{D0C86DCB-E7D3-4FC0-9789-CAECA144FB27}" srcOrd="3" destOrd="0" presId="urn:microsoft.com/office/officeart/2005/8/layout/radial3"/>
    <dgm:cxn modelId="{2BD87CF6-9A85-4B16-A83A-AF977D06E50F}" type="presParOf" srcId="{DA7D5B3C-A5D3-474F-AFDE-E13DFD1D0A5F}" destId="{A8397BC0-9BF0-4587-A7CA-FB8A498696F5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F8635F-44DC-4D22-B313-784E4AEA35F3}" type="doc">
      <dgm:prSet loTypeId="urn:microsoft.com/office/officeart/2005/8/layout/hierarchy2" loCatId="hierarchy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2D7BE1C-E459-4FB5-AA5C-A1F88FE7F47F}">
      <dgm:prSet phldrT="[Text]" custT="1"/>
      <dgm:spPr/>
      <dgm:t>
        <a:bodyPr/>
        <a:lstStyle/>
        <a:p>
          <a:r>
            <a:rPr lang="en-US" sz="1050" dirty="0"/>
            <a:t>Electroweak Production </a:t>
          </a:r>
        </a:p>
        <a:p>
          <a:r>
            <a:rPr lang="en-US" sz="1050" dirty="0"/>
            <a:t> </a:t>
          </a:r>
          <a:r>
            <a:rPr lang="en-US" sz="1050" dirty="0" err="1"/>
            <a:t>Stau</a:t>
          </a:r>
          <a:r>
            <a:rPr lang="en-US" sz="1050" dirty="0"/>
            <a:t> searches</a:t>
          </a:r>
        </a:p>
      </dgm:t>
    </dgm:pt>
    <dgm:pt modelId="{4AD3ED0A-F354-4AF6-B771-8B2EC137D335}" type="parTrans" cxnId="{06B85C80-C0A9-4739-A92C-BA4A1358E4A6}">
      <dgm:prSet/>
      <dgm:spPr/>
      <dgm:t>
        <a:bodyPr/>
        <a:lstStyle/>
        <a:p>
          <a:endParaRPr lang="en-US"/>
        </a:p>
      </dgm:t>
    </dgm:pt>
    <dgm:pt modelId="{139315A3-33DE-4AB8-9BF5-FE60C7C88708}" type="sibTrans" cxnId="{06B85C80-C0A9-4739-A92C-BA4A1358E4A6}">
      <dgm:prSet/>
      <dgm:spPr/>
      <dgm:t>
        <a:bodyPr/>
        <a:lstStyle/>
        <a:p>
          <a:endParaRPr lang="en-US"/>
        </a:p>
      </dgm:t>
    </dgm:pt>
    <dgm:pt modelId="{52BC04E1-CCD5-4E4B-83E5-9B8004904B6A}">
      <dgm:prSet phldrT="[Text]"/>
      <dgm:spPr/>
      <dgm:t>
        <a:bodyPr/>
        <a:lstStyle/>
        <a:p>
          <a:r>
            <a:rPr lang="en-US" dirty="0"/>
            <a:t>direct </a:t>
          </a:r>
        </a:p>
        <a:p>
          <a:r>
            <a:rPr lang="en-US" dirty="0" err="1"/>
            <a:t>staus</a:t>
          </a:r>
          <a:endParaRPr lang="en-US" dirty="0"/>
        </a:p>
      </dgm:t>
    </dgm:pt>
    <dgm:pt modelId="{1C69D702-32D6-41A8-8F76-D2479A790980}" type="parTrans" cxnId="{458C586D-4EAA-4BC9-9594-454073468518}">
      <dgm:prSet/>
      <dgm:spPr/>
      <dgm:t>
        <a:bodyPr/>
        <a:lstStyle/>
        <a:p>
          <a:endParaRPr lang="en-US"/>
        </a:p>
      </dgm:t>
    </dgm:pt>
    <dgm:pt modelId="{644C5C0B-21D4-4964-8843-BF7213755F8D}" type="sibTrans" cxnId="{458C586D-4EAA-4BC9-9594-454073468518}">
      <dgm:prSet/>
      <dgm:spPr/>
      <dgm:t>
        <a:bodyPr/>
        <a:lstStyle/>
        <a:p>
          <a:endParaRPr lang="en-US"/>
        </a:p>
      </dgm:t>
    </dgm:pt>
    <dgm:pt modelId="{29445166-0920-485B-9793-62DF3392169B}">
      <dgm:prSet phldrT="[Text]" phldr="1"/>
      <dgm:spPr/>
      <dgm:t>
        <a:bodyPr/>
        <a:lstStyle/>
        <a:p>
          <a:endParaRPr lang="en-US" dirty="0"/>
        </a:p>
      </dgm:t>
    </dgm:pt>
    <dgm:pt modelId="{7BBE08CD-3716-449D-A826-CD368ABC5F2F}" type="parTrans" cxnId="{9460F5E6-7708-4AAA-895D-3D165212CB44}">
      <dgm:prSet/>
      <dgm:spPr/>
      <dgm:t>
        <a:bodyPr/>
        <a:lstStyle/>
        <a:p>
          <a:endParaRPr lang="en-US"/>
        </a:p>
      </dgm:t>
    </dgm:pt>
    <dgm:pt modelId="{133E660D-DE1E-48F9-B129-39C7D52A6A33}" type="sibTrans" cxnId="{9460F5E6-7708-4AAA-895D-3D165212CB44}">
      <dgm:prSet/>
      <dgm:spPr/>
      <dgm:t>
        <a:bodyPr/>
        <a:lstStyle/>
        <a:p>
          <a:endParaRPr lang="en-US"/>
        </a:p>
      </dgm:t>
    </dgm:pt>
    <dgm:pt modelId="{3FF31E42-05A0-4005-B383-0A9DE9590B7E}">
      <dgm:prSet phldrT="[Text]" phldr="1"/>
      <dgm:spPr/>
      <dgm:t>
        <a:bodyPr/>
        <a:lstStyle/>
        <a:p>
          <a:endParaRPr lang="en-US"/>
        </a:p>
      </dgm:t>
    </dgm:pt>
    <dgm:pt modelId="{2E88259F-1957-441F-8F6C-F7993005DAF4}" type="parTrans" cxnId="{06804AFC-0E34-4F2A-93C7-C97DBF21C403}">
      <dgm:prSet/>
      <dgm:spPr/>
      <dgm:t>
        <a:bodyPr/>
        <a:lstStyle/>
        <a:p>
          <a:endParaRPr lang="en-US"/>
        </a:p>
      </dgm:t>
    </dgm:pt>
    <dgm:pt modelId="{8F415EDB-98C9-4090-8F52-88D042CADCCB}" type="sibTrans" cxnId="{06804AFC-0E34-4F2A-93C7-C97DBF21C403}">
      <dgm:prSet/>
      <dgm:spPr/>
      <dgm:t>
        <a:bodyPr/>
        <a:lstStyle/>
        <a:p>
          <a:endParaRPr lang="en-US"/>
        </a:p>
      </dgm:t>
    </dgm:pt>
    <dgm:pt modelId="{2C38FC87-CC55-4041-B3D3-5060A2AEB414}">
      <dgm:prSet phldrT="[Text]"/>
      <dgm:spPr/>
      <dgm:t>
        <a:bodyPr/>
        <a:lstStyle/>
        <a:p>
          <a:r>
            <a:rPr lang="en-US" dirty="0"/>
            <a:t>indirect </a:t>
          </a:r>
        </a:p>
        <a:p>
          <a:r>
            <a:rPr lang="en-US" dirty="0" err="1"/>
            <a:t>staus</a:t>
          </a:r>
          <a:endParaRPr lang="en-US" dirty="0"/>
        </a:p>
      </dgm:t>
    </dgm:pt>
    <dgm:pt modelId="{F0BBDFCC-7672-4AC2-88DD-5FA6BE3DE677}" type="parTrans" cxnId="{D74494A2-4373-4E0D-88FC-A0FFE2FC5F57}">
      <dgm:prSet/>
      <dgm:spPr/>
      <dgm:t>
        <a:bodyPr/>
        <a:lstStyle/>
        <a:p>
          <a:endParaRPr lang="en-US"/>
        </a:p>
      </dgm:t>
    </dgm:pt>
    <dgm:pt modelId="{CFF5C547-AB13-492B-B232-04847CE11785}" type="sibTrans" cxnId="{D74494A2-4373-4E0D-88FC-A0FFE2FC5F57}">
      <dgm:prSet/>
      <dgm:spPr/>
      <dgm:t>
        <a:bodyPr/>
        <a:lstStyle/>
        <a:p>
          <a:endParaRPr lang="en-US"/>
        </a:p>
      </dgm:t>
    </dgm:pt>
    <dgm:pt modelId="{0768AB6E-8417-4C43-BFED-3F01792DC9FB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02D00B25-A54B-4122-A67B-C44AB2BB281F}" type="parTrans" cxnId="{BB9FDCC7-7A1F-4C39-A810-77713CBA4DA1}">
      <dgm:prSet/>
      <dgm:spPr/>
      <dgm:t>
        <a:bodyPr/>
        <a:lstStyle/>
        <a:p>
          <a:endParaRPr lang="en-US"/>
        </a:p>
      </dgm:t>
    </dgm:pt>
    <dgm:pt modelId="{E6B5D871-0CA6-45BA-BD75-511A38681612}" type="sibTrans" cxnId="{BB9FDCC7-7A1F-4C39-A810-77713CBA4DA1}">
      <dgm:prSet/>
      <dgm:spPr/>
      <dgm:t>
        <a:bodyPr/>
        <a:lstStyle/>
        <a:p>
          <a:endParaRPr lang="en-US"/>
        </a:p>
      </dgm:t>
    </dgm:pt>
    <dgm:pt modelId="{3CDDA1C3-7FC7-47CE-A0CB-F187A4AA1E5E}" type="pres">
      <dgm:prSet presAssocID="{40F8635F-44DC-4D22-B313-784E4AEA35F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861E055-6081-48A8-8BEA-394EFF0084BD}" type="pres">
      <dgm:prSet presAssocID="{82D7BE1C-E459-4FB5-AA5C-A1F88FE7F47F}" presName="root1" presStyleCnt="0"/>
      <dgm:spPr/>
    </dgm:pt>
    <dgm:pt modelId="{6BBD98C2-820F-41C2-8458-228502D203F6}" type="pres">
      <dgm:prSet presAssocID="{82D7BE1C-E459-4FB5-AA5C-A1F88FE7F47F}" presName="LevelOneTextNode" presStyleLbl="node0" presStyleIdx="0" presStyleCnt="1" custScaleX="133405" custScaleY="280932">
        <dgm:presLayoutVars>
          <dgm:chPref val="3"/>
        </dgm:presLayoutVars>
      </dgm:prSet>
      <dgm:spPr/>
    </dgm:pt>
    <dgm:pt modelId="{480EBE14-766D-43EC-A6D5-CA327582648A}" type="pres">
      <dgm:prSet presAssocID="{82D7BE1C-E459-4FB5-AA5C-A1F88FE7F47F}" presName="level2hierChild" presStyleCnt="0"/>
      <dgm:spPr/>
    </dgm:pt>
    <dgm:pt modelId="{DD111833-4F2E-4AAA-B2BE-3D790CCF9BE0}" type="pres">
      <dgm:prSet presAssocID="{1C69D702-32D6-41A8-8F76-D2479A790980}" presName="conn2-1" presStyleLbl="parChTrans1D2" presStyleIdx="0" presStyleCnt="2"/>
      <dgm:spPr/>
    </dgm:pt>
    <dgm:pt modelId="{DDC5DE75-E6DE-4BFB-9F67-B2D276199743}" type="pres">
      <dgm:prSet presAssocID="{1C69D702-32D6-41A8-8F76-D2479A790980}" presName="connTx" presStyleLbl="parChTrans1D2" presStyleIdx="0" presStyleCnt="2"/>
      <dgm:spPr/>
    </dgm:pt>
    <dgm:pt modelId="{1743C524-D1E7-4BF5-A155-9DA3CA8E822C}" type="pres">
      <dgm:prSet presAssocID="{52BC04E1-CCD5-4E4B-83E5-9B8004904B6A}" presName="root2" presStyleCnt="0"/>
      <dgm:spPr/>
    </dgm:pt>
    <dgm:pt modelId="{FA02F8B2-08D3-42E1-B4D4-18CF10E33651}" type="pres">
      <dgm:prSet presAssocID="{52BC04E1-CCD5-4E4B-83E5-9B8004904B6A}" presName="LevelTwoTextNode" presStyleLbl="node2" presStyleIdx="0" presStyleCnt="2">
        <dgm:presLayoutVars>
          <dgm:chPref val="3"/>
        </dgm:presLayoutVars>
      </dgm:prSet>
      <dgm:spPr/>
    </dgm:pt>
    <dgm:pt modelId="{1D690E36-97C9-4389-BB7F-45D7F2E209E6}" type="pres">
      <dgm:prSet presAssocID="{52BC04E1-CCD5-4E4B-83E5-9B8004904B6A}" presName="level3hierChild" presStyleCnt="0"/>
      <dgm:spPr/>
    </dgm:pt>
    <dgm:pt modelId="{085D09EC-CB80-4460-BAAA-08CC5AE6E892}" type="pres">
      <dgm:prSet presAssocID="{7BBE08CD-3716-449D-A826-CD368ABC5F2F}" presName="conn2-1" presStyleLbl="parChTrans1D3" presStyleIdx="0" presStyleCnt="3"/>
      <dgm:spPr/>
    </dgm:pt>
    <dgm:pt modelId="{B24B87EC-44D9-42CE-A23C-2991B78A39A8}" type="pres">
      <dgm:prSet presAssocID="{7BBE08CD-3716-449D-A826-CD368ABC5F2F}" presName="connTx" presStyleLbl="parChTrans1D3" presStyleIdx="0" presStyleCnt="3"/>
      <dgm:spPr/>
    </dgm:pt>
    <dgm:pt modelId="{BAD532C0-DB58-4E83-B61B-F37129FC2E4C}" type="pres">
      <dgm:prSet presAssocID="{29445166-0920-485B-9793-62DF3392169B}" presName="root2" presStyleCnt="0"/>
      <dgm:spPr/>
    </dgm:pt>
    <dgm:pt modelId="{49D3FBED-F2DE-4379-BD9A-916F8CEE656D}" type="pres">
      <dgm:prSet presAssocID="{29445166-0920-485B-9793-62DF3392169B}" presName="LevelTwoTextNode" presStyleLbl="node3" presStyleIdx="0" presStyleCnt="3">
        <dgm:presLayoutVars>
          <dgm:chPref val="3"/>
        </dgm:presLayoutVars>
      </dgm:prSet>
      <dgm:spPr/>
    </dgm:pt>
    <dgm:pt modelId="{83101D94-EA4A-4AF7-8918-7B818E1A72F4}" type="pres">
      <dgm:prSet presAssocID="{29445166-0920-485B-9793-62DF3392169B}" presName="level3hierChild" presStyleCnt="0"/>
      <dgm:spPr/>
    </dgm:pt>
    <dgm:pt modelId="{5F1F767E-DF8C-4679-A80C-3D5A94144F3B}" type="pres">
      <dgm:prSet presAssocID="{2E88259F-1957-441F-8F6C-F7993005DAF4}" presName="conn2-1" presStyleLbl="parChTrans1D3" presStyleIdx="1" presStyleCnt="3"/>
      <dgm:spPr/>
    </dgm:pt>
    <dgm:pt modelId="{F5C342BC-2A60-4236-BB08-3FFAF8A757E7}" type="pres">
      <dgm:prSet presAssocID="{2E88259F-1957-441F-8F6C-F7993005DAF4}" presName="connTx" presStyleLbl="parChTrans1D3" presStyleIdx="1" presStyleCnt="3"/>
      <dgm:spPr/>
    </dgm:pt>
    <dgm:pt modelId="{37A54C7D-FD34-4533-8EA0-FC5A7A52F8E4}" type="pres">
      <dgm:prSet presAssocID="{3FF31E42-05A0-4005-B383-0A9DE9590B7E}" presName="root2" presStyleCnt="0"/>
      <dgm:spPr/>
    </dgm:pt>
    <dgm:pt modelId="{5085BF1F-85A3-4447-84EC-561ED36A88A0}" type="pres">
      <dgm:prSet presAssocID="{3FF31E42-05A0-4005-B383-0A9DE9590B7E}" presName="LevelTwoTextNode" presStyleLbl="node3" presStyleIdx="1" presStyleCnt="3">
        <dgm:presLayoutVars>
          <dgm:chPref val="3"/>
        </dgm:presLayoutVars>
      </dgm:prSet>
      <dgm:spPr/>
    </dgm:pt>
    <dgm:pt modelId="{C262C31B-809A-460D-9D84-0A2E57B59364}" type="pres">
      <dgm:prSet presAssocID="{3FF31E42-05A0-4005-B383-0A9DE9590B7E}" presName="level3hierChild" presStyleCnt="0"/>
      <dgm:spPr/>
    </dgm:pt>
    <dgm:pt modelId="{A41A13EA-8DBC-4C98-8ECE-8E7D3CEAABAB}" type="pres">
      <dgm:prSet presAssocID="{F0BBDFCC-7672-4AC2-88DD-5FA6BE3DE677}" presName="conn2-1" presStyleLbl="parChTrans1D2" presStyleIdx="1" presStyleCnt="2"/>
      <dgm:spPr/>
    </dgm:pt>
    <dgm:pt modelId="{362623C6-9A9D-4722-867D-C012E225B824}" type="pres">
      <dgm:prSet presAssocID="{F0BBDFCC-7672-4AC2-88DD-5FA6BE3DE677}" presName="connTx" presStyleLbl="parChTrans1D2" presStyleIdx="1" presStyleCnt="2"/>
      <dgm:spPr/>
    </dgm:pt>
    <dgm:pt modelId="{2AB4BDC0-3D8A-45C8-9E60-B413B663E6B3}" type="pres">
      <dgm:prSet presAssocID="{2C38FC87-CC55-4041-B3D3-5060A2AEB414}" presName="root2" presStyleCnt="0"/>
      <dgm:spPr/>
    </dgm:pt>
    <dgm:pt modelId="{0D2578DF-B634-4584-9D78-E1F6FC397450}" type="pres">
      <dgm:prSet presAssocID="{2C38FC87-CC55-4041-B3D3-5060A2AEB414}" presName="LevelTwoTextNode" presStyleLbl="node2" presStyleIdx="1" presStyleCnt="2">
        <dgm:presLayoutVars>
          <dgm:chPref val="3"/>
        </dgm:presLayoutVars>
      </dgm:prSet>
      <dgm:spPr/>
    </dgm:pt>
    <dgm:pt modelId="{17C69DBC-A4B0-4657-B039-CC9E14E9C958}" type="pres">
      <dgm:prSet presAssocID="{2C38FC87-CC55-4041-B3D3-5060A2AEB414}" presName="level3hierChild" presStyleCnt="0"/>
      <dgm:spPr/>
    </dgm:pt>
    <dgm:pt modelId="{E9ABE395-7B7D-4D1B-9CAF-466E151C9A95}" type="pres">
      <dgm:prSet presAssocID="{02D00B25-A54B-4122-A67B-C44AB2BB281F}" presName="conn2-1" presStyleLbl="parChTrans1D3" presStyleIdx="2" presStyleCnt="3"/>
      <dgm:spPr/>
    </dgm:pt>
    <dgm:pt modelId="{9EB47096-3731-4FAC-A1DE-469274199F45}" type="pres">
      <dgm:prSet presAssocID="{02D00B25-A54B-4122-A67B-C44AB2BB281F}" presName="connTx" presStyleLbl="parChTrans1D3" presStyleIdx="2" presStyleCnt="3"/>
      <dgm:spPr/>
    </dgm:pt>
    <dgm:pt modelId="{7E2224FF-AF9D-4E99-A978-F60F22F69CF6}" type="pres">
      <dgm:prSet presAssocID="{0768AB6E-8417-4C43-BFED-3F01792DC9FB}" presName="root2" presStyleCnt="0"/>
      <dgm:spPr/>
    </dgm:pt>
    <dgm:pt modelId="{8C727055-BE20-4970-BA18-BAA54B6BCE0A}" type="pres">
      <dgm:prSet presAssocID="{0768AB6E-8417-4C43-BFED-3F01792DC9FB}" presName="LevelTwoTextNode" presStyleLbl="node3" presStyleIdx="2" presStyleCnt="3">
        <dgm:presLayoutVars>
          <dgm:chPref val="3"/>
        </dgm:presLayoutVars>
      </dgm:prSet>
      <dgm:spPr/>
    </dgm:pt>
    <dgm:pt modelId="{CC67E496-6636-4495-BD70-0735D34AFC25}" type="pres">
      <dgm:prSet presAssocID="{0768AB6E-8417-4C43-BFED-3F01792DC9FB}" presName="level3hierChild" presStyleCnt="0"/>
      <dgm:spPr/>
    </dgm:pt>
  </dgm:ptLst>
  <dgm:cxnLst>
    <dgm:cxn modelId="{DABBB204-C19D-459A-BC92-2E86104833F1}" type="presOf" srcId="{7BBE08CD-3716-449D-A826-CD368ABC5F2F}" destId="{B24B87EC-44D9-42CE-A23C-2991B78A39A8}" srcOrd="1" destOrd="0" presId="urn:microsoft.com/office/officeart/2005/8/layout/hierarchy2"/>
    <dgm:cxn modelId="{F93E7A19-B09E-481D-8977-7D798CE7BFC8}" type="presOf" srcId="{F0BBDFCC-7672-4AC2-88DD-5FA6BE3DE677}" destId="{362623C6-9A9D-4722-867D-C012E225B824}" srcOrd="1" destOrd="0" presId="urn:microsoft.com/office/officeart/2005/8/layout/hierarchy2"/>
    <dgm:cxn modelId="{A3BFCA3D-EAB2-4B63-B943-D57BF732F99F}" type="presOf" srcId="{2E88259F-1957-441F-8F6C-F7993005DAF4}" destId="{F5C342BC-2A60-4236-BB08-3FFAF8A757E7}" srcOrd="1" destOrd="0" presId="urn:microsoft.com/office/officeart/2005/8/layout/hierarchy2"/>
    <dgm:cxn modelId="{6772FE5F-4B44-4455-AA7A-BD859BDDBB18}" type="presOf" srcId="{2E88259F-1957-441F-8F6C-F7993005DAF4}" destId="{5F1F767E-DF8C-4679-A80C-3D5A94144F3B}" srcOrd="0" destOrd="0" presId="urn:microsoft.com/office/officeart/2005/8/layout/hierarchy2"/>
    <dgm:cxn modelId="{458C586D-4EAA-4BC9-9594-454073468518}" srcId="{82D7BE1C-E459-4FB5-AA5C-A1F88FE7F47F}" destId="{52BC04E1-CCD5-4E4B-83E5-9B8004904B6A}" srcOrd="0" destOrd="0" parTransId="{1C69D702-32D6-41A8-8F76-D2479A790980}" sibTransId="{644C5C0B-21D4-4964-8843-BF7213755F8D}"/>
    <dgm:cxn modelId="{68AFF154-1539-4416-BD8A-688A913FAAF9}" type="presOf" srcId="{52BC04E1-CCD5-4E4B-83E5-9B8004904B6A}" destId="{FA02F8B2-08D3-42E1-B4D4-18CF10E33651}" srcOrd="0" destOrd="0" presId="urn:microsoft.com/office/officeart/2005/8/layout/hierarchy2"/>
    <dgm:cxn modelId="{8B7EAB75-49C0-47FB-809B-17714F326BE9}" type="presOf" srcId="{40F8635F-44DC-4D22-B313-784E4AEA35F3}" destId="{3CDDA1C3-7FC7-47CE-A0CB-F187A4AA1E5E}" srcOrd="0" destOrd="0" presId="urn:microsoft.com/office/officeart/2005/8/layout/hierarchy2"/>
    <dgm:cxn modelId="{AB2FDB56-09EF-46AC-A810-DF3A7D102FF7}" type="presOf" srcId="{02D00B25-A54B-4122-A67B-C44AB2BB281F}" destId="{9EB47096-3731-4FAC-A1DE-469274199F45}" srcOrd="1" destOrd="0" presId="urn:microsoft.com/office/officeart/2005/8/layout/hierarchy2"/>
    <dgm:cxn modelId="{06B85C80-C0A9-4739-A92C-BA4A1358E4A6}" srcId="{40F8635F-44DC-4D22-B313-784E4AEA35F3}" destId="{82D7BE1C-E459-4FB5-AA5C-A1F88FE7F47F}" srcOrd="0" destOrd="0" parTransId="{4AD3ED0A-F354-4AF6-B771-8B2EC137D335}" sibTransId="{139315A3-33DE-4AB8-9BF5-FE60C7C88708}"/>
    <dgm:cxn modelId="{2B98648F-FF40-4079-82CE-7F0023CAA342}" type="presOf" srcId="{29445166-0920-485B-9793-62DF3392169B}" destId="{49D3FBED-F2DE-4379-BD9A-916F8CEE656D}" srcOrd="0" destOrd="0" presId="urn:microsoft.com/office/officeart/2005/8/layout/hierarchy2"/>
    <dgm:cxn modelId="{3B7B1C9B-BF0D-45E8-8114-ED99811702AF}" type="presOf" srcId="{0768AB6E-8417-4C43-BFED-3F01792DC9FB}" destId="{8C727055-BE20-4970-BA18-BAA54B6BCE0A}" srcOrd="0" destOrd="0" presId="urn:microsoft.com/office/officeart/2005/8/layout/hierarchy2"/>
    <dgm:cxn modelId="{1F263DA1-CDDC-40EB-B869-183B5B651749}" type="presOf" srcId="{1C69D702-32D6-41A8-8F76-D2479A790980}" destId="{DD111833-4F2E-4AAA-B2BE-3D790CCF9BE0}" srcOrd="0" destOrd="0" presId="urn:microsoft.com/office/officeart/2005/8/layout/hierarchy2"/>
    <dgm:cxn modelId="{D74494A2-4373-4E0D-88FC-A0FFE2FC5F57}" srcId="{82D7BE1C-E459-4FB5-AA5C-A1F88FE7F47F}" destId="{2C38FC87-CC55-4041-B3D3-5060A2AEB414}" srcOrd="1" destOrd="0" parTransId="{F0BBDFCC-7672-4AC2-88DD-5FA6BE3DE677}" sibTransId="{CFF5C547-AB13-492B-B232-04847CE11785}"/>
    <dgm:cxn modelId="{4E4622A9-D820-4185-9CB5-DB74BAADAA3E}" type="presOf" srcId="{2C38FC87-CC55-4041-B3D3-5060A2AEB414}" destId="{0D2578DF-B634-4584-9D78-E1F6FC397450}" srcOrd="0" destOrd="0" presId="urn:microsoft.com/office/officeart/2005/8/layout/hierarchy2"/>
    <dgm:cxn modelId="{54CDF5BB-1DC1-49F2-B8F4-7370F67550F1}" type="presOf" srcId="{1C69D702-32D6-41A8-8F76-D2479A790980}" destId="{DDC5DE75-E6DE-4BFB-9F67-B2D276199743}" srcOrd="1" destOrd="0" presId="urn:microsoft.com/office/officeart/2005/8/layout/hierarchy2"/>
    <dgm:cxn modelId="{5C33D6BD-E663-4E68-A0B4-F84CD49FC959}" type="presOf" srcId="{7BBE08CD-3716-449D-A826-CD368ABC5F2F}" destId="{085D09EC-CB80-4460-BAAA-08CC5AE6E892}" srcOrd="0" destOrd="0" presId="urn:microsoft.com/office/officeart/2005/8/layout/hierarchy2"/>
    <dgm:cxn modelId="{2ADF57C0-2277-4482-91E6-6AF74178C75C}" type="presOf" srcId="{F0BBDFCC-7672-4AC2-88DD-5FA6BE3DE677}" destId="{A41A13EA-8DBC-4C98-8ECE-8E7D3CEAABAB}" srcOrd="0" destOrd="0" presId="urn:microsoft.com/office/officeart/2005/8/layout/hierarchy2"/>
    <dgm:cxn modelId="{BB9FDCC7-7A1F-4C39-A810-77713CBA4DA1}" srcId="{2C38FC87-CC55-4041-B3D3-5060A2AEB414}" destId="{0768AB6E-8417-4C43-BFED-3F01792DC9FB}" srcOrd="0" destOrd="0" parTransId="{02D00B25-A54B-4122-A67B-C44AB2BB281F}" sibTransId="{E6B5D871-0CA6-45BA-BD75-511A38681612}"/>
    <dgm:cxn modelId="{940E2FE3-9C71-4E77-BBA3-C8D90EFE4512}" type="presOf" srcId="{3FF31E42-05A0-4005-B383-0A9DE9590B7E}" destId="{5085BF1F-85A3-4447-84EC-561ED36A88A0}" srcOrd="0" destOrd="0" presId="urn:microsoft.com/office/officeart/2005/8/layout/hierarchy2"/>
    <dgm:cxn modelId="{9460F5E6-7708-4AAA-895D-3D165212CB44}" srcId="{52BC04E1-CCD5-4E4B-83E5-9B8004904B6A}" destId="{29445166-0920-485B-9793-62DF3392169B}" srcOrd="0" destOrd="0" parTransId="{7BBE08CD-3716-449D-A826-CD368ABC5F2F}" sibTransId="{133E660D-DE1E-48F9-B129-39C7D52A6A33}"/>
    <dgm:cxn modelId="{5F8161E9-CFE9-4890-B082-9B01B51B1796}" type="presOf" srcId="{82D7BE1C-E459-4FB5-AA5C-A1F88FE7F47F}" destId="{6BBD98C2-820F-41C2-8458-228502D203F6}" srcOrd="0" destOrd="0" presId="urn:microsoft.com/office/officeart/2005/8/layout/hierarchy2"/>
    <dgm:cxn modelId="{D15677F4-3D37-4A2A-848B-88C47127A911}" type="presOf" srcId="{02D00B25-A54B-4122-A67B-C44AB2BB281F}" destId="{E9ABE395-7B7D-4D1B-9CAF-466E151C9A95}" srcOrd="0" destOrd="0" presId="urn:microsoft.com/office/officeart/2005/8/layout/hierarchy2"/>
    <dgm:cxn modelId="{06804AFC-0E34-4F2A-93C7-C97DBF21C403}" srcId="{52BC04E1-CCD5-4E4B-83E5-9B8004904B6A}" destId="{3FF31E42-05A0-4005-B383-0A9DE9590B7E}" srcOrd="1" destOrd="0" parTransId="{2E88259F-1957-441F-8F6C-F7993005DAF4}" sibTransId="{8F415EDB-98C9-4090-8F52-88D042CADCCB}"/>
    <dgm:cxn modelId="{B3A1F76F-33CB-444C-ACDE-AC8C7337102F}" type="presParOf" srcId="{3CDDA1C3-7FC7-47CE-A0CB-F187A4AA1E5E}" destId="{2861E055-6081-48A8-8BEA-394EFF0084BD}" srcOrd="0" destOrd="0" presId="urn:microsoft.com/office/officeart/2005/8/layout/hierarchy2"/>
    <dgm:cxn modelId="{C3E5FE67-2A6C-4DC8-A871-00A64068417C}" type="presParOf" srcId="{2861E055-6081-48A8-8BEA-394EFF0084BD}" destId="{6BBD98C2-820F-41C2-8458-228502D203F6}" srcOrd="0" destOrd="0" presId="urn:microsoft.com/office/officeart/2005/8/layout/hierarchy2"/>
    <dgm:cxn modelId="{DE988C81-877B-4201-BA29-B0A3E0C437D5}" type="presParOf" srcId="{2861E055-6081-48A8-8BEA-394EFF0084BD}" destId="{480EBE14-766D-43EC-A6D5-CA327582648A}" srcOrd="1" destOrd="0" presId="urn:microsoft.com/office/officeart/2005/8/layout/hierarchy2"/>
    <dgm:cxn modelId="{3BA05545-5C79-4A08-AAF0-EFD4A6AD8789}" type="presParOf" srcId="{480EBE14-766D-43EC-A6D5-CA327582648A}" destId="{DD111833-4F2E-4AAA-B2BE-3D790CCF9BE0}" srcOrd="0" destOrd="0" presId="urn:microsoft.com/office/officeart/2005/8/layout/hierarchy2"/>
    <dgm:cxn modelId="{1DCECC69-50DF-4618-A134-18B08B7094BA}" type="presParOf" srcId="{DD111833-4F2E-4AAA-B2BE-3D790CCF9BE0}" destId="{DDC5DE75-E6DE-4BFB-9F67-B2D276199743}" srcOrd="0" destOrd="0" presId="urn:microsoft.com/office/officeart/2005/8/layout/hierarchy2"/>
    <dgm:cxn modelId="{A36A4DED-E634-45B0-85D3-C4B6790962DF}" type="presParOf" srcId="{480EBE14-766D-43EC-A6D5-CA327582648A}" destId="{1743C524-D1E7-4BF5-A155-9DA3CA8E822C}" srcOrd="1" destOrd="0" presId="urn:microsoft.com/office/officeart/2005/8/layout/hierarchy2"/>
    <dgm:cxn modelId="{9E6FD072-0CA6-482A-A3A1-B0B501E375E6}" type="presParOf" srcId="{1743C524-D1E7-4BF5-A155-9DA3CA8E822C}" destId="{FA02F8B2-08D3-42E1-B4D4-18CF10E33651}" srcOrd="0" destOrd="0" presId="urn:microsoft.com/office/officeart/2005/8/layout/hierarchy2"/>
    <dgm:cxn modelId="{DBD88533-A8CC-4F89-8E93-C9DB352E0C1B}" type="presParOf" srcId="{1743C524-D1E7-4BF5-A155-9DA3CA8E822C}" destId="{1D690E36-97C9-4389-BB7F-45D7F2E209E6}" srcOrd="1" destOrd="0" presId="urn:microsoft.com/office/officeart/2005/8/layout/hierarchy2"/>
    <dgm:cxn modelId="{96655A0C-40EB-4994-B1AF-63DF1ECD5DAD}" type="presParOf" srcId="{1D690E36-97C9-4389-BB7F-45D7F2E209E6}" destId="{085D09EC-CB80-4460-BAAA-08CC5AE6E892}" srcOrd="0" destOrd="0" presId="urn:microsoft.com/office/officeart/2005/8/layout/hierarchy2"/>
    <dgm:cxn modelId="{837EBEC2-3FDD-453E-9C11-7948EDA3A1F0}" type="presParOf" srcId="{085D09EC-CB80-4460-BAAA-08CC5AE6E892}" destId="{B24B87EC-44D9-42CE-A23C-2991B78A39A8}" srcOrd="0" destOrd="0" presId="urn:microsoft.com/office/officeart/2005/8/layout/hierarchy2"/>
    <dgm:cxn modelId="{5C2316BA-9C6B-4A18-9D08-FF6A73559392}" type="presParOf" srcId="{1D690E36-97C9-4389-BB7F-45D7F2E209E6}" destId="{BAD532C0-DB58-4E83-B61B-F37129FC2E4C}" srcOrd="1" destOrd="0" presId="urn:microsoft.com/office/officeart/2005/8/layout/hierarchy2"/>
    <dgm:cxn modelId="{A52C732D-B2FA-4A1E-B55C-A5F6E1E35D94}" type="presParOf" srcId="{BAD532C0-DB58-4E83-B61B-F37129FC2E4C}" destId="{49D3FBED-F2DE-4379-BD9A-916F8CEE656D}" srcOrd="0" destOrd="0" presId="urn:microsoft.com/office/officeart/2005/8/layout/hierarchy2"/>
    <dgm:cxn modelId="{58FB0CD4-07CA-44FD-9566-9C405A50A9B7}" type="presParOf" srcId="{BAD532C0-DB58-4E83-B61B-F37129FC2E4C}" destId="{83101D94-EA4A-4AF7-8918-7B818E1A72F4}" srcOrd="1" destOrd="0" presId="urn:microsoft.com/office/officeart/2005/8/layout/hierarchy2"/>
    <dgm:cxn modelId="{84055F66-6C0E-4294-8C7E-0589E7AE4864}" type="presParOf" srcId="{1D690E36-97C9-4389-BB7F-45D7F2E209E6}" destId="{5F1F767E-DF8C-4679-A80C-3D5A94144F3B}" srcOrd="2" destOrd="0" presId="urn:microsoft.com/office/officeart/2005/8/layout/hierarchy2"/>
    <dgm:cxn modelId="{9EFDB36D-56C3-4C40-96D7-61A1C4FD5A85}" type="presParOf" srcId="{5F1F767E-DF8C-4679-A80C-3D5A94144F3B}" destId="{F5C342BC-2A60-4236-BB08-3FFAF8A757E7}" srcOrd="0" destOrd="0" presId="urn:microsoft.com/office/officeart/2005/8/layout/hierarchy2"/>
    <dgm:cxn modelId="{26B99EA2-62B7-4882-A3FE-9F9713E91162}" type="presParOf" srcId="{1D690E36-97C9-4389-BB7F-45D7F2E209E6}" destId="{37A54C7D-FD34-4533-8EA0-FC5A7A52F8E4}" srcOrd="3" destOrd="0" presId="urn:microsoft.com/office/officeart/2005/8/layout/hierarchy2"/>
    <dgm:cxn modelId="{25C4A2F5-7F45-41A6-9C69-E66A6CEC5B9D}" type="presParOf" srcId="{37A54C7D-FD34-4533-8EA0-FC5A7A52F8E4}" destId="{5085BF1F-85A3-4447-84EC-561ED36A88A0}" srcOrd="0" destOrd="0" presId="urn:microsoft.com/office/officeart/2005/8/layout/hierarchy2"/>
    <dgm:cxn modelId="{F37C1E43-50E4-477A-91D2-81BA3C332EA8}" type="presParOf" srcId="{37A54C7D-FD34-4533-8EA0-FC5A7A52F8E4}" destId="{C262C31B-809A-460D-9D84-0A2E57B59364}" srcOrd="1" destOrd="0" presId="urn:microsoft.com/office/officeart/2005/8/layout/hierarchy2"/>
    <dgm:cxn modelId="{0F9C4FA4-6E2A-43C5-B979-0FF961B5F37D}" type="presParOf" srcId="{480EBE14-766D-43EC-A6D5-CA327582648A}" destId="{A41A13EA-8DBC-4C98-8ECE-8E7D3CEAABAB}" srcOrd="2" destOrd="0" presId="urn:microsoft.com/office/officeart/2005/8/layout/hierarchy2"/>
    <dgm:cxn modelId="{09864F60-5613-4ADE-A6A9-50CBD7AB7A88}" type="presParOf" srcId="{A41A13EA-8DBC-4C98-8ECE-8E7D3CEAABAB}" destId="{362623C6-9A9D-4722-867D-C012E225B824}" srcOrd="0" destOrd="0" presId="urn:microsoft.com/office/officeart/2005/8/layout/hierarchy2"/>
    <dgm:cxn modelId="{019B6340-9492-4EAC-8E8F-189E6E070787}" type="presParOf" srcId="{480EBE14-766D-43EC-A6D5-CA327582648A}" destId="{2AB4BDC0-3D8A-45C8-9E60-B413B663E6B3}" srcOrd="3" destOrd="0" presId="urn:microsoft.com/office/officeart/2005/8/layout/hierarchy2"/>
    <dgm:cxn modelId="{64E7A09D-AE1E-4CBD-9AC0-625C739A772C}" type="presParOf" srcId="{2AB4BDC0-3D8A-45C8-9E60-B413B663E6B3}" destId="{0D2578DF-B634-4584-9D78-E1F6FC397450}" srcOrd="0" destOrd="0" presId="urn:microsoft.com/office/officeart/2005/8/layout/hierarchy2"/>
    <dgm:cxn modelId="{0BC2F29E-C5F8-4FE0-A301-971CC1EDF803}" type="presParOf" srcId="{2AB4BDC0-3D8A-45C8-9E60-B413B663E6B3}" destId="{17C69DBC-A4B0-4657-B039-CC9E14E9C958}" srcOrd="1" destOrd="0" presId="urn:microsoft.com/office/officeart/2005/8/layout/hierarchy2"/>
    <dgm:cxn modelId="{90C516DD-3A61-4FAB-AFB4-AC65E349B022}" type="presParOf" srcId="{17C69DBC-A4B0-4657-B039-CC9E14E9C958}" destId="{E9ABE395-7B7D-4D1B-9CAF-466E151C9A95}" srcOrd="0" destOrd="0" presId="urn:microsoft.com/office/officeart/2005/8/layout/hierarchy2"/>
    <dgm:cxn modelId="{67490933-D201-40D8-8E49-4973B11E18A1}" type="presParOf" srcId="{E9ABE395-7B7D-4D1B-9CAF-466E151C9A95}" destId="{9EB47096-3731-4FAC-A1DE-469274199F45}" srcOrd="0" destOrd="0" presId="urn:microsoft.com/office/officeart/2005/8/layout/hierarchy2"/>
    <dgm:cxn modelId="{EE06A3FD-F3A7-4552-B06E-F66D475EF87D}" type="presParOf" srcId="{17C69DBC-A4B0-4657-B039-CC9E14E9C958}" destId="{7E2224FF-AF9D-4E99-A978-F60F22F69CF6}" srcOrd="1" destOrd="0" presId="urn:microsoft.com/office/officeart/2005/8/layout/hierarchy2"/>
    <dgm:cxn modelId="{46CDE97D-FFA2-4A73-8D6A-76F1C13E2DC0}" type="presParOf" srcId="{7E2224FF-AF9D-4E99-A978-F60F22F69CF6}" destId="{8C727055-BE20-4970-BA18-BAA54B6BCE0A}" srcOrd="0" destOrd="0" presId="urn:microsoft.com/office/officeart/2005/8/layout/hierarchy2"/>
    <dgm:cxn modelId="{CF470276-9E79-42CA-B31C-C072977C80AB}" type="presParOf" srcId="{7E2224FF-AF9D-4E99-A978-F60F22F69CF6}" destId="{CC67E496-6636-4495-BD70-0735D34AFC2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746B53-4FC7-4DEE-B920-C6EE4C2909EB}" type="doc">
      <dgm:prSet loTypeId="urn:microsoft.com/office/officeart/2005/8/layout/vList5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70AAC7-6158-42E4-870E-028FC88DC5C6}">
      <dgm:prSet phldrT="[Text]"/>
      <dgm:spPr/>
      <dgm:t>
        <a:bodyPr/>
        <a:lstStyle/>
        <a:p>
          <a:r>
            <a:rPr lang="en-US" dirty="0"/>
            <a:t>SR0A</a:t>
          </a:r>
        </a:p>
      </dgm:t>
    </dgm:pt>
    <dgm:pt modelId="{0772DE7D-20B4-4F17-BF2D-C69756298252}" type="parTrans" cxnId="{23D62D60-C08F-4282-913F-161AC2785BEC}">
      <dgm:prSet/>
      <dgm:spPr/>
      <dgm:t>
        <a:bodyPr/>
        <a:lstStyle/>
        <a:p>
          <a:endParaRPr lang="en-US"/>
        </a:p>
      </dgm:t>
    </dgm:pt>
    <dgm:pt modelId="{EED7B69B-1170-4CE5-B521-CA28EBE3D626}" type="sibTrans" cxnId="{23D62D60-C08F-4282-913F-161AC2785BEC}">
      <dgm:prSet/>
      <dgm:spPr/>
      <dgm:t>
        <a:bodyPr/>
        <a:lstStyle/>
        <a:p>
          <a:endParaRPr lang="en-US"/>
        </a:p>
      </dgm:t>
    </dgm:pt>
    <dgm:pt modelId="{A9EF4DFA-E486-44F7-B016-273A86830E29}">
      <dgm:prSet phldrT="[Text]"/>
      <dgm:spPr/>
      <dgm:t>
        <a:bodyPr/>
        <a:lstStyle/>
        <a:p>
          <a:r>
            <a:rPr lang="en-US" dirty="0">
              <a:sym typeface="Symbol"/>
            </a:rPr>
            <a:t></a:t>
          </a:r>
          <a:r>
            <a:rPr lang="en-US" dirty="0"/>
            <a:t> 4 light charged leptons</a:t>
          </a:r>
        </a:p>
      </dgm:t>
    </dgm:pt>
    <dgm:pt modelId="{E07E10A1-7A5E-46EF-AC16-ACCC371DA75A}" type="parTrans" cxnId="{90C44247-A406-483E-A103-B6110395ABF0}">
      <dgm:prSet/>
      <dgm:spPr/>
      <dgm:t>
        <a:bodyPr/>
        <a:lstStyle/>
        <a:p>
          <a:endParaRPr lang="en-US"/>
        </a:p>
      </dgm:t>
    </dgm:pt>
    <dgm:pt modelId="{635EFD71-64A8-427E-B076-99A77F3C381B}" type="sibTrans" cxnId="{90C44247-A406-483E-A103-B6110395ABF0}">
      <dgm:prSet/>
      <dgm:spPr/>
      <dgm:t>
        <a:bodyPr/>
        <a:lstStyle/>
        <a:p>
          <a:endParaRPr lang="en-US"/>
        </a:p>
      </dgm:t>
    </dgm:pt>
    <dgm:pt modelId="{52551005-348E-4F0D-93FC-687AA9E1F115}">
      <dgm:prSet phldrT="[Text]"/>
      <dgm:spPr/>
      <dgm:t>
        <a:bodyPr/>
        <a:lstStyle/>
        <a:p>
          <a:r>
            <a:rPr lang="en-US" dirty="0"/>
            <a:t>SR0B</a:t>
          </a:r>
        </a:p>
      </dgm:t>
    </dgm:pt>
    <dgm:pt modelId="{4B6457EA-C6A9-474B-8FA9-A6C7736E5DEF}" type="parTrans" cxnId="{3D0F7CD0-C73A-4F49-92CF-12FF0DC7CAFB}">
      <dgm:prSet/>
      <dgm:spPr/>
      <dgm:t>
        <a:bodyPr/>
        <a:lstStyle/>
        <a:p>
          <a:endParaRPr lang="en-US"/>
        </a:p>
      </dgm:t>
    </dgm:pt>
    <dgm:pt modelId="{330AFF2D-55E8-486D-86B9-AF9457381495}" type="sibTrans" cxnId="{3D0F7CD0-C73A-4F49-92CF-12FF0DC7CAFB}">
      <dgm:prSet/>
      <dgm:spPr/>
      <dgm:t>
        <a:bodyPr/>
        <a:lstStyle/>
        <a:p>
          <a:endParaRPr lang="en-US"/>
        </a:p>
      </dgm:t>
    </dgm:pt>
    <dgm:pt modelId="{2682AD2A-EBDA-48DB-B3FD-98AC716C3E4F}">
      <dgm:prSet phldrT="[Text]"/>
      <dgm:spPr/>
      <dgm:t>
        <a:bodyPr/>
        <a:lstStyle/>
        <a:p>
          <a:r>
            <a:rPr lang="en-US" dirty="0">
              <a:sym typeface="Symbol"/>
            </a:rPr>
            <a:t></a:t>
          </a:r>
          <a:r>
            <a:rPr lang="en-US" dirty="0"/>
            <a:t> 4 light charged leptons</a:t>
          </a:r>
        </a:p>
      </dgm:t>
    </dgm:pt>
    <dgm:pt modelId="{AD2CDC63-9D2A-48DE-BEBA-AE4FF70D4EEF}" type="parTrans" cxnId="{DD5884E3-A236-4A41-A992-8B0DD762F465}">
      <dgm:prSet/>
      <dgm:spPr/>
      <dgm:t>
        <a:bodyPr/>
        <a:lstStyle/>
        <a:p>
          <a:endParaRPr lang="en-US"/>
        </a:p>
      </dgm:t>
    </dgm:pt>
    <dgm:pt modelId="{FFF32CAD-5457-415E-898E-D2A9FF9CE238}" type="sibTrans" cxnId="{DD5884E3-A236-4A41-A992-8B0DD762F465}">
      <dgm:prSet/>
      <dgm:spPr/>
      <dgm:t>
        <a:bodyPr/>
        <a:lstStyle/>
        <a:p>
          <a:endParaRPr lang="en-US"/>
        </a:p>
      </dgm:t>
    </dgm:pt>
    <dgm:pt modelId="{4A87C694-B1A9-4BEA-BAFE-5FF02B4ADFED}">
      <dgm:prSet phldrT="[Text]"/>
      <dgm:spPr/>
      <dgm:t>
        <a:bodyPr/>
        <a:lstStyle/>
        <a:p>
          <a:r>
            <a:rPr lang="en-US" b="1" dirty="0"/>
            <a:t>RPV LLE12k</a:t>
          </a:r>
        </a:p>
      </dgm:t>
    </dgm:pt>
    <dgm:pt modelId="{6AF4A529-F002-497E-9317-51B3D780D7B9}" type="parTrans" cxnId="{45B49BFB-C24A-4531-8AD9-2CBA0D0EA711}">
      <dgm:prSet/>
      <dgm:spPr/>
      <dgm:t>
        <a:bodyPr/>
        <a:lstStyle/>
        <a:p>
          <a:endParaRPr lang="en-US"/>
        </a:p>
      </dgm:t>
    </dgm:pt>
    <dgm:pt modelId="{A638AC69-080E-4D4B-8DCE-5A1080CC19C7}" type="sibTrans" cxnId="{45B49BFB-C24A-4531-8AD9-2CBA0D0EA711}">
      <dgm:prSet/>
      <dgm:spPr/>
      <dgm:t>
        <a:bodyPr/>
        <a:lstStyle/>
        <a:p>
          <a:endParaRPr lang="en-US"/>
        </a:p>
      </dgm:t>
    </dgm:pt>
    <dgm:pt modelId="{E1B1CDC5-8043-4434-8B9B-00D0C4E2C4B6}">
      <dgm:prSet phldrT="[Text]"/>
      <dgm:spPr/>
      <dgm:t>
        <a:bodyPr/>
        <a:lstStyle/>
        <a:p>
          <a:r>
            <a:rPr lang="en-US" b="1" dirty="0"/>
            <a:t>General search</a:t>
          </a:r>
        </a:p>
      </dgm:t>
    </dgm:pt>
    <dgm:pt modelId="{C6F6BE1F-FA98-492F-A64F-4FF3F5BC19AB}" type="sibTrans" cxnId="{4C3023E8-3BD7-4B27-A57F-A0E17E3C16EC}">
      <dgm:prSet/>
      <dgm:spPr/>
      <dgm:t>
        <a:bodyPr/>
        <a:lstStyle/>
        <a:p>
          <a:endParaRPr lang="en-US"/>
        </a:p>
      </dgm:t>
    </dgm:pt>
    <dgm:pt modelId="{9B2EF4B2-431B-4716-8A7C-2C1AC47DF307}" type="parTrans" cxnId="{4C3023E8-3BD7-4B27-A57F-A0E17E3C16EC}">
      <dgm:prSet/>
      <dgm:spPr/>
      <dgm:t>
        <a:bodyPr/>
        <a:lstStyle/>
        <a:p>
          <a:endParaRPr lang="en-US"/>
        </a:p>
      </dgm:t>
    </dgm:pt>
    <dgm:pt modelId="{B14BE7EF-48B8-421A-A50A-C15A5BAC5DC0}">
      <dgm:prSet phldrT="[Text]"/>
      <dgm:spPr/>
      <dgm:t>
        <a:bodyPr/>
        <a:lstStyle/>
        <a:p>
          <a:r>
            <a:rPr lang="en-US" dirty="0"/>
            <a:t>low </a:t>
          </a:r>
          <a:r>
            <a:rPr lang="en-US" dirty="0" err="1"/>
            <a:t>meff</a:t>
          </a:r>
          <a:r>
            <a:rPr lang="en-US" dirty="0"/>
            <a:t> cut</a:t>
          </a:r>
        </a:p>
      </dgm:t>
    </dgm:pt>
    <dgm:pt modelId="{9CF737FF-8932-4BC1-BAC0-813546851546}" type="parTrans" cxnId="{BE54A6C0-58AE-4EA7-A828-6710806EF816}">
      <dgm:prSet/>
      <dgm:spPr/>
      <dgm:t>
        <a:bodyPr/>
        <a:lstStyle/>
        <a:p>
          <a:endParaRPr lang="en-US"/>
        </a:p>
      </dgm:t>
    </dgm:pt>
    <dgm:pt modelId="{8D9DBDCD-AED6-44E4-8C23-61B7F58A2D94}" type="sibTrans" cxnId="{BE54A6C0-58AE-4EA7-A828-6710806EF816}">
      <dgm:prSet/>
      <dgm:spPr/>
      <dgm:t>
        <a:bodyPr/>
        <a:lstStyle/>
        <a:p>
          <a:endParaRPr lang="en-US"/>
        </a:p>
      </dgm:t>
    </dgm:pt>
    <dgm:pt modelId="{6D5610C9-F23B-4A97-8587-84920C9E59FA}">
      <dgm:prSet phldrT="[Text]"/>
      <dgm:spPr/>
      <dgm:t>
        <a:bodyPr/>
        <a:lstStyle/>
        <a:p>
          <a:r>
            <a:rPr lang="en-US" dirty="0"/>
            <a:t>high </a:t>
          </a:r>
          <a:r>
            <a:rPr lang="en-US" dirty="0" err="1"/>
            <a:t>meff</a:t>
          </a:r>
          <a:r>
            <a:rPr lang="en-US" dirty="0"/>
            <a:t> cut</a:t>
          </a:r>
        </a:p>
      </dgm:t>
    </dgm:pt>
    <dgm:pt modelId="{D90987DC-28B8-42EE-9BB0-61998434D193}" type="parTrans" cxnId="{7E9E60FD-263E-4049-9042-48590DF8FDD7}">
      <dgm:prSet/>
      <dgm:spPr/>
      <dgm:t>
        <a:bodyPr/>
        <a:lstStyle/>
        <a:p>
          <a:endParaRPr lang="en-US"/>
        </a:p>
      </dgm:t>
    </dgm:pt>
    <dgm:pt modelId="{3C667508-9820-4AC2-B71B-12271027C802}" type="sibTrans" cxnId="{7E9E60FD-263E-4049-9042-48590DF8FDD7}">
      <dgm:prSet/>
      <dgm:spPr/>
      <dgm:t>
        <a:bodyPr/>
        <a:lstStyle/>
        <a:p>
          <a:endParaRPr lang="en-US"/>
        </a:p>
      </dgm:t>
    </dgm:pt>
    <dgm:pt modelId="{ABDEA1E7-E9FA-424B-AAF6-1CC26C3C2D82}" type="pres">
      <dgm:prSet presAssocID="{81746B53-4FC7-4DEE-B920-C6EE4C2909EB}" presName="Name0" presStyleCnt="0">
        <dgm:presLayoutVars>
          <dgm:dir/>
          <dgm:animLvl val="lvl"/>
          <dgm:resizeHandles val="exact"/>
        </dgm:presLayoutVars>
      </dgm:prSet>
      <dgm:spPr/>
    </dgm:pt>
    <dgm:pt modelId="{CE882C20-CC20-4151-8ADF-FF3C82A01DB6}" type="pres">
      <dgm:prSet presAssocID="{DE70AAC7-6158-42E4-870E-028FC88DC5C6}" presName="linNode" presStyleCnt="0"/>
      <dgm:spPr/>
    </dgm:pt>
    <dgm:pt modelId="{71281C5C-6F08-46DD-8E4B-46A31D7A7BF1}" type="pres">
      <dgm:prSet presAssocID="{DE70AAC7-6158-42E4-870E-028FC88DC5C6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60A50DBC-DB9A-4E8B-9CB0-850B37196F00}" type="pres">
      <dgm:prSet presAssocID="{DE70AAC7-6158-42E4-870E-028FC88DC5C6}" presName="descendantText" presStyleLbl="alignAccFollowNode1" presStyleIdx="0" presStyleCnt="2">
        <dgm:presLayoutVars>
          <dgm:bulletEnabled val="1"/>
        </dgm:presLayoutVars>
      </dgm:prSet>
      <dgm:spPr/>
    </dgm:pt>
    <dgm:pt modelId="{1618E5D3-7B09-475D-9036-54ECDEE0F75C}" type="pres">
      <dgm:prSet presAssocID="{EED7B69B-1170-4CE5-B521-CA28EBE3D626}" presName="sp" presStyleCnt="0"/>
      <dgm:spPr/>
    </dgm:pt>
    <dgm:pt modelId="{E218BDBC-8487-4597-90F4-B166D14766AD}" type="pres">
      <dgm:prSet presAssocID="{52551005-348E-4F0D-93FC-687AA9E1F115}" presName="linNode" presStyleCnt="0"/>
      <dgm:spPr/>
    </dgm:pt>
    <dgm:pt modelId="{384B4D84-3B2B-447D-A9EC-D58F3838B772}" type="pres">
      <dgm:prSet presAssocID="{52551005-348E-4F0D-93FC-687AA9E1F11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721C1735-205B-4067-8DDF-132A046765A7}" type="pres">
      <dgm:prSet presAssocID="{52551005-348E-4F0D-93FC-687AA9E1F11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23D62D60-C08F-4282-913F-161AC2785BEC}" srcId="{81746B53-4FC7-4DEE-B920-C6EE4C2909EB}" destId="{DE70AAC7-6158-42E4-870E-028FC88DC5C6}" srcOrd="0" destOrd="0" parTransId="{0772DE7D-20B4-4F17-BF2D-C69756298252}" sibTransId="{EED7B69B-1170-4CE5-B521-CA28EBE3D626}"/>
    <dgm:cxn modelId="{90C44247-A406-483E-A103-B6110395ABF0}" srcId="{DE70AAC7-6158-42E4-870E-028FC88DC5C6}" destId="{A9EF4DFA-E486-44F7-B016-273A86830E29}" srcOrd="0" destOrd="0" parTransId="{E07E10A1-7A5E-46EF-AC16-ACCC371DA75A}" sibTransId="{635EFD71-64A8-427E-B076-99A77F3C381B}"/>
    <dgm:cxn modelId="{F19CB995-4D78-4BBE-B152-8C024BFD554E}" type="presOf" srcId="{E1B1CDC5-8043-4434-8B9B-00D0C4E2C4B6}" destId="{60A50DBC-DB9A-4E8B-9CB0-850B37196F00}" srcOrd="0" destOrd="2" presId="urn:microsoft.com/office/officeart/2005/8/layout/vList5"/>
    <dgm:cxn modelId="{F08CD0A4-CA12-496F-AFD8-0A4011C1E069}" type="presOf" srcId="{4A87C694-B1A9-4BEA-BAFE-5FF02B4ADFED}" destId="{721C1735-205B-4067-8DDF-132A046765A7}" srcOrd="0" destOrd="2" presId="urn:microsoft.com/office/officeart/2005/8/layout/vList5"/>
    <dgm:cxn modelId="{447D14A5-91E4-4068-8D3E-849DD0FC4F3C}" type="presOf" srcId="{6D5610C9-F23B-4A97-8587-84920C9E59FA}" destId="{721C1735-205B-4067-8DDF-132A046765A7}" srcOrd="0" destOrd="1" presId="urn:microsoft.com/office/officeart/2005/8/layout/vList5"/>
    <dgm:cxn modelId="{4FE4D4AB-1AAC-4C66-B3C7-ABCDF8E62A04}" type="presOf" srcId="{A9EF4DFA-E486-44F7-B016-273A86830E29}" destId="{60A50DBC-DB9A-4E8B-9CB0-850B37196F00}" srcOrd="0" destOrd="0" presId="urn:microsoft.com/office/officeart/2005/8/layout/vList5"/>
    <dgm:cxn modelId="{9EC138AC-96FE-4CB8-9612-003083FE9472}" type="presOf" srcId="{81746B53-4FC7-4DEE-B920-C6EE4C2909EB}" destId="{ABDEA1E7-E9FA-424B-AAF6-1CC26C3C2D82}" srcOrd="0" destOrd="0" presId="urn:microsoft.com/office/officeart/2005/8/layout/vList5"/>
    <dgm:cxn modelId="{615962AD-F22B-4884-BD25-6354EC6C3EDE}" type="presOf" srcId="{DE70AAC7-6158-42E4-870E-028FC88DC5C6}" destId="{71281C5C-6F08-46DD-8E4B-46A31D7A7BF1}" srcOrd="0" destOrd="0" presId="urn:microsoft.com/office/officeart/2005/8/layout/vList5"/>
    <dgm:cxn modelId="{BE54A6C0-58AE-4EA7-A828-6710806EF816}" srcId="{DE70AAC7-6158-42E4-870E-028FC88DC5C6}" destId="{B14BE7EF-48B8-421A-A50A-C15A5BAC5DC0}" srcOrd="1" destOrd="0" parTransId="{9CF737FF-8932-4BC1-BAC0-813546851546}" sibTransId="{8D9DBDCD-AED6-44E4-8C23-61B7F58A2D94}"/>
    <dgm:cxn modelId="{2A4B4DCA-161B-4F40-AE8C-E2272F1740AC}" type="presOf" srcId="{2682AD2A-EBDA-48DB-B3FD-98AC716C3E4F}" destId="{721C1735-205B-4067-8DDF-132A046765A7}" srcOrd="0" destOrd="0" presId="urn:microsoft.com/office/officeart/2005/8/layout/vList5"/>
    <dgm:cxn modelId="{3D0F7CD0-C73A-4F49-92CF-12FF0DC7CAFB}" srcId="{81746B53-4FC7-4DEE-B920-C6EE4C2909EB}" destId="{52551005-348E-4F0D-93FC-687AA9E1F115}" srcOrd="1" destOrd="0" parTransId="{4B6457EA-C6A9-474B-8FA9-A6C7736E5DEF}" sibTransId="{330AFF2D-55E8-486D-86B9-AF9457381495}"/>
    <dgm:cxn modelId="{A54657E1-CD5C-4D9C-BEBA-FFFAEF8B48B6}" type="presOf" srcId="{52551005-348E-4F0D-93FC-687AA9E1F115}" destId="{384B4D84-3B2B-447D-A9EC-D58F3838B772}" srcOrd="0" destOrd="0" presId="urn:microsoft.com/office/officeart/2005/8/layout/vList5"/>
    <dgm:cxn modelId="{DD5884E3-A236-4A41-A992-8B0DD762F465}" srcId="{52551005-348E-4F0D-93FC-687AA9E1F115}" destId="{2682AD2A-EBDA-48DB-B3FD-98AC716C3E4F}" srcOrd="0" destOrd="0" parTransId="{AD2CDC63-9D2A-48DE-BEBA-AE4FF70D4EEF}" sibTransId="{FFF32CAD-5457-415E-898E-D2A9FF9CE238}"/>
    <dgm:cxn modelId="{4C3023E8-3BD7-4B27-A57F-A0E17E3C16EC}" srcId="{DE70AAC7-6158-42E4-870E-028FC88DC5C6}" destId="{E1B1CDC5-8043-4434-8B9B-00D0C4E2C4B6}" srcOrd="2" destOrd="0" parTransId="{9B2EF4B2-431B-4716-8A7C-2C1AC47DF307}" sibTransId="{C6F6BE1F-FA98-492F-A64F-4FF3F5BC19AB}"/>
    <dgm:cxn modelId="{C333A8EA-15C7-41EE-94D0-1B68703B48C1}" type="presOf" srcId="{B14BE7EF-48B8-421A-A50A-C15A5BAC5DC0}" destId="{60A50DBC-DB9A-4E8B-9CB0-850B37196F00}" srcOrd="0" destOrd="1" presId="urn:microsoft.com/office/officeart/2005/8/layout/vList5"/>
    <dgm:cxn modelId="{45B49BFB-C24A-4531-8AD9-2CBA0D0EA711}" srcId="{52551005-348E-4F0D-93FC-687AA9E1F115}" destId="{4A87C694-B1A9-4BEA-BAFE-5FF02B4ADFED}" srcOrd="2" destOrd="0" parTransId="{6AF4A529-F002-497E-9317-51B3D780D7B9}" sibTransId="{A638AC69-080E-4D4B-8DCE-5A1080CC19C7}"/>
    <dgm:cxn modelId="{7E9E60FD-263E-4049-9042-48590DF8FDD7}" srcId="{52551005-348E-4F0D-93FC-687AA9E1F115}" destId="{6D5610C9-F23B-4A97-8587-84920C9E59FA}" srcOrd="1" destOrd="0" parTransId="{D90987DC-28B8-42EE-9BB0-61998434D193}" sibTransId="{3C667508-9820-4AC2-B71B-12271027C802}"/>
    <dgm:cxn modelId="{4E56E947-CEC0-4674-88A3-8B430DD798F8}" type="presParOf" srcId="{ABDEA1E7-E9FA-424B-AAF6-1CC26C3C2D82}" destId="{CE882C20-CC20-4151-8ADF-FF3C82A01DB6}" srcOrd="0" destOrd="0" presId="urn:microsoft.com/office/officeart/2005/8/layout/vList5"/>
    <dgm:cxn modelId="{AB078CF1-BF58-4583-A830-E6CB139E2B51}" type="presParOf" srcId="{CE882C20-CC20-4151-8ADF-FF3C82A01DB6}" destId="{71281C5C-6F08-46DD-8E4B-46A31D7A7BF1}" srcOrd="0" destOrd="0" presId="urn:microsoft.com/office/officeart/2005/8/layout/vList5"/>
    <dgm:cxn modelId="{1EDA4A95-69C5-44CA-A783-D746D90A737A}" type="presParOf" srcId="{CE882C20-CC20-4151-8ADF-FF3C82A01DB6}" destId="{60A50DBC-DB9A-4E8B-9CB0-850B37196F00}" srcOrd="1" destOrd="0" presId="urn:microsoft.com/office/officeart/2005/8/layout/vList5"/>
    <dgm:cxn modelId="{D7C70741-CBDD-4A1C-B10A-0B69F998D4F6}" type="presParOf" srcId="{ABDEA1E7-E9FA-424B-AAF6-1CC26C3C2D82}" destId="{1618E5D3-7B09-475D-9036-54ECDEE0F75C}" srcOrd="1" destOrd="0" presId="urn:microsoft.com/office/officeart/2005/8/layout/vList5"/>
    <dgm:cxn modelId="{79936947-A509-490F-8958-29C77106629A}" type="presParOf" srcId="{ABDEA1E7-E9FA-424B-AAF6-1CC26C3C2D82}" destId="{E218BDBC-8487-4597-90F4-B166D14766AD}" srcOrd="2" destOrd="0" presId="urn:microsoft.com/office/officeart/2005/8/layout/vList5"/>
    <dgm:cxn modelId="{888BFEB5-836C-40FE-93FE-F4059C42C119}" type="presParOf" srcId="{E218BDBC-8487-4597-90F4-B166D14766AD}" destId="{384B4D84-3B2B-447D-A9EC-D58F3838B772}" srcOrd="0" destOrd="0" presId="urn:microsoft.com/office/officeart/2005/8/layout/vList5"/>
    <dgm:cxn modelId="{F997DABF-8D7B-4F68-9C02-C1708F537E0A}" type="presParOf" srcId="{E218BDBC-8487-4597-90F4-B166D14766AD}" destId="{721C1735-205B-4067-8DDF-132A046765A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746B53-4FC7-4DEE-B920-C6EE4C2909EB}" type="doc">
      <dgm:prSet loTypeId="urn:microsoft.com/office/officeart/2005/8/layout/vList5" loCatId="list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E70AAC7-6158-42E4-870E-028FC88DC5C6}">
      <dgm:prSet phldrT="[Text]"/>
      <dgm:spPr/>
      <dgm:t>
        <a:bodyPr/>
        <a:lstStyle/>
        <a:p>
          <a:r>
            <a:rPr lang="en-US" dirty="0"/>
            <a:t>SR0C</a:t>
          </a:r>
        </a:p>
      </dgm:t>
    </dgm:pt>
    <dgm:pt modelId="{0772DE7D-20B4-4F17-BF2D-C69756298252}" type="parTrans" cxnId="{23D62D60-C08F-4282-913F-161AC2785BEC}">
      <dgm:prSet/>
      <dgm:spPr/>
      <dgm:t>
        <a:bodyPr/>
        <a:lstStyle/>
        <a:p>
          <a:endParaRPr lang="en-US"/>
        </a:p>
      </dgm:t>
    </dgm:pt>
    <dgm:pt modelId="{EED7B69B-1170-4CE5-B521-CA28EBE3D626}" type="sibTrans" cxnId="{23D62D60-C08F-4282-913F-161AC2785BEC}">
      <dgm:prSet/>
      <dgm:spPr/>
      <dgm:t>
        <a:bodyPr/>
        <a:lstStyle/>
        <a:p>
          <a:endParaRPr lang="en-US"/>
        </a:p>
      </dgm:t>
    </dgm:pt>
    <dgm:pt modelId="{A9EF4DFA-E486-44F7-B016-273A86830E29}">
      <dgm:prSet phldrT="[Text]"/>
      <dgm:spPr/>
      <dgm:t>
        <a:bodyPr/>
        <a:lstStyle/>
        <a:p>
          <a:r>
            <a:rPr lang="en-US" dirty="0">
              <a:sym typeface="Symbol"/>
            </a:rPr>
            <a:t></a:t>
          </a:r>
          <a:r>
            <a:rPr lang="en-US" dirty="0"/>
            <a:t> 4 light charged leptons</a:t>
          </a:r>
        </a:p>
      </dgm:t>
    </dgm:pt>
    <dgm:pt modelId="{E07E10A1-7A5E-46EF-AC16-ACCC371DA75A}" type="parTrans" cxnId="{90C44247-A406-483E-A103-B6110395ABF0}">
      <dgm:prSet/>
      <dgm:spPr/>
      <dgm:t>
        <a:bodyPr/>
        <a:lstStyle/>
        <a:p>
          <a:endParaRPr lang="en-US"/>
        </a:p>
      </dgm:t>
    </dgm:pt>
    <dgm:pt modelId="{635EFD71-64A8-427E-B076-99A77F3C381B}" type="sibTrans" cxnId="{90C44247-A406-483E-A103-B6110395ABF0}">
      <dgm:prSet/>
      <dgm:spPr/>
      <dgm:t>
        <a:bodyPr/>
        <a:lstStyle/>
        <a:p>
          <a:endParaRPr lang="en-US"/>
        </a:p>
      </dgm:t>
    </dgm:pt>
    <dgm:pt modelId="{52551005-348E-4F0D-93FC-687AA9E1F115}">
      <dgm:prSet phldrT="[Text]"/>
      <dgm:spPr/>
      <dgm:t>
        <a:bodyPr/>
        <a:lstStyle/>
        <a:p>
          <a:r>
            <a:rPr lang="en-US" dirty="0"/>
            <a:t>SR0D</a:t>
          </a:r>
        </a:p>
      </dgm:t>
    </dgm:pt>
    <dgm:pt modelId="{4B6457EA-C6A9-474B-8FA9-A6C7736E5DEF}" type="parTrans" cxnId="{3D0F7CD0-C73A-4F49-92CF-12FF0DC7CAFB}">
      <dgm:prSet/>
      <dgm:spPr/>
      <dgm:t>
        <a:bodyPr/>
        <a:lstStyle/>
        <a:p>
          <a:endParaRPr lang="en-US"/>
        </a:p>
      </dgm:t>
    </dgm:pt>
    <dgm:pt modelId="{330AFF2D-55E8-486D-86B9-AF9457381495}" type="sibTrans" cxnId="{3D0F7CD0-C73A-4F49-92CF-12FF0DC7CAFB}">
      <dgm:prSet/>
      <dgm:spPr/>
      <dgm:t>
        <a:bodyPr/>
        <a:lstStyle/>
        <a:p>
          <a:endParaRPr lang="en-US"/>
        </a:p>
      </dgm:t>
    </dgm:pt>
    <dgm:pt modelId="{2682AD2A-EBDA-48DB-B3FD-98AC716C3E4F}">
      <dgm:prSet phldrT="[Text]"/>
      <dgm:spPr/>
      <dgm:t>
        <a:bodyPr/>
        <a:lstStyle/>
        <a:p>
          <a:r>
            <a:rPr lang="en-US" dirty="0">
              <a:sym typeface="Symbol"/>
            </a:rPr>
            <a:t></a:t>
          </a:r>
          <a:r>
            <a:rPr lang="en-US" dirty="0"/>
            <a:t> 4 light charged leptons</a:t>
          </a:r>
        </a:p>
      </dgm:t>
    </dgm:pt>
    <dgm:pt modelId="{AD2CDC63-9D2A-48DE-BEBA-AE4FF70D4EEF}" type="parTrans" cxnId="{DD5884E3-A236-4A41-A992-8B0DD762F465}">
      <dgm:prSet/>
      <dgm:spPr/>
      <dgm:t>
        <a:bodyPr/>
        <a:lstStyle/>
        <a:p>
          <a:endParaRPr lang="en-US"/>
        </a:p>
      </dgm:t>
    </dgm:pt>
    <dgm:pt modelId="{FFF32CAD-5457-415E-898E-D2A9FF9CE238}" type="sibTrans" cxnId="{DD5884E3-A236-4A41-A992-8B0DD762F465}">
      <dgm:prSet/>
      <dgm:spPr/>
      <dgm:t>
        <a:bodyPr/>
        <a:lstStyle/>
        <a:p>
          <a:endParaRPr lang="en-US"/>
        </a:p>
      </dgm:t>
    </dgm:pt>
    <dgm:pt modelId="{4A87C694-B1A9-4BEA-BAFE-5FF02B4ADFED}">
      <dgm:prSet phldrT="[Text]"/>
      <dgm:spPr/>
      <dgm:t>
        <a:bodyPr/>
        <a:lstStyle/>
        <a:p>
          <a:r>
            <a:rPr lang="en-US" b="1" dirty="0" err="1"/>
            <a:t>higgsino</a:t>
          </a:r>
          <a:r>
            <a:rPr lang="en-US" b="1" dirty="0"/>
            <a:t> GGM</a:t>
          </a:r>
        </a:p>
      </dgm:t>
    </dgm:pt>
    <dgm:pt modelId="{6AF4A529-F002-497E-9317-51B3D780D7B9}" type="parTrans" cxnId="{45B49BFB-C24A-4531-8AD9-2CBA0D0EA711}">
      <dgm:prSet/>
      <dgm:spPr/>
      <dgm:t>
        <a:bodyPr/>
        <a:lstStyle/>
        <a:p>
          <a:endParaRPr lang="en-US"/>
        </a:p>
      </dgm:t>
    </dgm:pt>
    <dgm:pt modelId="{A638AC69-080E-4D4B-8DCE-5A1080CC19C7}" type="sibTrans" cxnId="{45B49BFB-C24A-4531-8AD9-2CBA0D0EA711}">
      <dgm:prSet/>
      <dgm:spPr/>
      <dgm:t>
        <a:bodyPr/>
        <a:lstStyle/>
        <a:p>
          <a:endParaRPr lang="en-US"/>
        </a:p>
      </dgm:t>
    </dgm:pt>
    <dgm:pt modelId="{E1B1CDC5-8043-4434-8B9B-00D0C4E2C4B6}">
      <dgm:prSet phldrT="[Text]"/>
      <dgm:spPr/>
      <dgm:t>
        <a:bodyPr/>
        <a:lstStyle/>
        <a:p>
          <a:r>
            <a:rPr lang="en-US" b="1" dirty="0" err="1"/>
            <a:t>higgsino</a:t>
          </a:r>
          <a:r>
            <a:rPr lang="en-US" b="1" dirty="0"/>
            <a:t> GGM</a:t>
          </a:r>
        </a:p>
      </dgm:t>
    </dgm:pt>
    <dgm:pt modelId="{C6F6BE1F-FA98-492F-A64F-4FF3F5BC19AB}" type="sibTrans" cxnId="{4C3023E8-3BD7-4B27-A57F-A0E17E3C16EC}">
      <dgm:prSet/>
      <dgm:spPr/>
      <dgm:t>
        <a:bodyPr/>
        <a:lstStyle/>
        <a:p>
          <a:endParaRPr lang="en-US"/>
        </a:p>
      </dgm:t>
    </dgm:pt>
    <dgm:pt modelId="{9B2EF4B2-431B-4716-8A7C-2C1AC47DF307}" type="parTrans" cxnId="{4C3023E8-3BD7-4B27-A57F-A0E17E3C16EC}">
      <dgm:prSet/>
      <dgm:spPr/>
      <dgm:t>
        <a:bodyPr/>
        <a:lstStyle/>
        <a:p>
          <a:endParaRPr lang="en-US"/>
        </a:p>
      </dgm:t>
    </dgm:pt>
    <dgm:pt modelId="{2F29A36D-4D1F-408C-B6EA-5E586B8DD090}">
      <dgm:prSet phldrT="[Text]"/>
      <dgm:spPr/>
      <dgm:t>
        <a:bodyPr/>
        <a:lstStyle/>
        <a:p>
          <a:r>
            <a:rPr lang="en-US" dirty="0"/>
            <a:t>low MET cut</a:t>
          </a:r>
        </a:p>
      </dgm:t>
    </dgm:pt>
    <dgm:pt modelId="{33FDAE5E-101C-4237-8721-BAFFAC5B9099}" type="parTrans" cxnId="{41BBF18E-7ACE-4F69-9D3E-712401DB09A6}">
      <dgm:prSet/>
      <dgm:spPr/>
      <dgm:t>
        <a:bodyPr/>
        <a:lstStyle/>
        <a:p>
          <a:endParaRPr lang="en-US"/>
        </a:p>
      </dgm:t>
    </dgm:pt>
    <dgm:pt modelId="{05514589-4683-4BE3-B0AD-A2D0A19E1E2E}" type="sibTrans" cxnId="{41BBF18E-7ACE-4F69-9D3E-712401DB09A6}">
      <dgm:prSet/>
      <dgm:spPr/>
      <dgm:t>
        <a:bodyPr/>
        <a:lstStyle/>
        <a:p>
          <a:endParaRPr lang="en-US"/>
        </a:p>
      </dgm:t>
    </dgm:pt>
    <dgm:pt modelId="{EA2B064D-1AF4-4215-B2F7-CAEA1BDDE263}">
      <dgm:prSet phldrT="[Text]"/>
      <dgm:spPr/>
      <dgm:t>
        <a:bodyPr/>
        <a:lstStyle/>
        <a:p>
          <a:r>
            <a:rPr lang="en-US" dirty="0"/>
            <a:t>high MET cut</a:t>
          </a:r>
        </a:p>
      </dgm:t>
    </dgm:pt>
    <dgm:pt modelId="{37827142-7636-4B96-AC36-525BD32B939E}" type="parTrans" cxnId="{9A14290A-8E90-4262-AAED-8D6271A6B839}">
      <dgm:prSet/>
      <dgm:spPr/>
      <dgm:t>
        <a:bodyPr/>
        <a:lstStyle/>
        <a:p>
          <a:endParaRPr lang="en-US"/>
        </a:p>
      </dgm:t>
    </dgm:pt>
    <dgm:pt modelId="{2273DDAD-DFD7-4261-9C7B-3782670DAD7F}" type="sibTrans" cxnId="{9A14290A-8E90-4262-AAED-8D6271A6B839}">
      <dgm:prSet/>
      <dgm:spPr/>
      <dgm:t>
        <a:bodyPr/>
        <a:lstStyle/>
        <a:p>
          <a:endParaRPr lang="en-US"/>
        </a:p>
      </dgm:t>
    </dgm:pt>
    <dgm:pt modelId="{ABDEA1E7-E9FA-424B-AAF6-1CC26C3C2D82}" type="pres">
      <dgm:prSet presAssocID="{81746B53-4FC7-4DEE-B920-C6EE4C2909EB}" presName="Name0" presStyleCnt="0">
        <dgm:presLayoutVars>
          <dgm:dir/>
          <dgm:animLvl val="lvl"/>
          <dgm:resizeHandles val="exact"/>
        </dgm:presLayoutVars>
      </dgm:prSet>
      <dgm:spPr/>
    </dgm:pt>
    <dgm:pt modelId="{CE882C20-CC20-4151-8ADF-FF3C82A01DB6}" type="pres">
      <dgm:prSet presAssocID="{DE70AAC7-6158-42E4-870E-028FC88DC5C6}" presName="linNode" presStyleCnt="0"/>
      <dgm:spPr/>
    </dgm:pt>
    <dgm:pt modelId="{71281C5C-6F08-46DD-8E4B-46A31D7A7BF1}" type="pres">
      <dgm:prSet presAssocID="{DE70AAC7-6158-42E4-870E-028FC88DC5C6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60A50DBC-DB9A-4E8B-9CB0-850B37196F00}" type="pres">
      <dgm:prSet presAssocID="{DE70AAC7-6158-42E4-870E-028FC88DC5C6}" presName="descendantText" presStyleLbl="alignAccFollowNode1" presStyleIdx="0" presStyleCnt="2">
        <dgm:presLayoutVars>
          <dgm:bulletEnabled val="1"/>
        </dgm:presLayoutVars>
      </dgm:prSet>
      <dgm:spPr/>
    </dgm:pt>
    <dgm:pt modelId="{1618E5D3-7B09-475D-9036-54ECDEE0F75C}" type="pres">
      <dgm:prSet presAssocID="{EED7B69B-1170-4CE5-B521-CA28EBE3D626}" presName="sp" presStyleCnt="0"/>
      <dgm:spPr/>
    </dgm:pt>
    <dgm:pt modelId="{E218BDBC-8487-4597-90F4-B166D14766AD}" type="pres">
      <dgm:prSet presAssocID="{52551005-348E-4F0D-93FC-687AA9E1F115}" presName="linNode" presStyleCnt="0"/>
      <dgm:spPr/>
    </dgm:pt>
    <dgm:pt modelId="{384B4D84-3B2B-447D-A9EC-D58F3838B772}" type="pres">
      <dgm:prSet presAssocID="{52551005-348E-4F0D-93FC-687AA9E1F11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721C1735-205B-4067-8DDF-132A046765A7}" type="pres">
      <dgm:prSet presAssocID="{52551005-348E-4F0D-93FC-687AA9E1F11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8A9E1C0A-097C-4E70-B301-3AAEEF4E1DEC}" type="presOf" srcId="{E1B1CDC5-8043-4434-8B9B-00D0C4E2C4B6}" destId="{60A50DBC-DB9A-4E8B-9CB0-850B37196F00}" srcOrd="0" destOrd="2" presId="urn:microsoft.com/office/officeart/2005/8/layout/vList5"/>
    <dgm:cxn modelId="{9A14290A-8E90-4262-AAED-8D6271A6B839}" srcId="{52551005-348E-4F0D-93FC-687AA9E1F115}" destId="{EA2B064D-1AF4-4215-B2F7-CAEA1BDDE263}" srcOrd="1" destOrd="0" parTransId="{37827142-7636-4B96-AC36-525BD32B939E}" sibTransId="{2273DDAD-DFD7-4261-9C7B-3782670DAD7F}"/>
    <dgm:cxn modelId="{5FE96F11-FCD2-46FF-852A-6656FCFFC2EB}" type="presOf" srcId="{EA2B064D-1AF4-4215-B2F7-CAEA1BDDE263}" destId="{721C1735-205B-4067-8DDF-132A046765A7}" srcOrd="0" destOrd="1" presId="urn:microsoft.com/office/officeart/2005/8/layout/vList5"/>
    <dgm:cxn modelId="{C0FDC732-ABE8-4911-A945-2801DD45EB86}" type="presOf" srcId="{52551005-348E-4F0D-93FC-687AA9E1F115}" destId="{384B4D84-3B2B-447D-A9EC-D58F3838B772}" srcOrd="0" destOrd="0" presId="urn:microsoft.com/office/officeart/2005/8/layout/vList5"/>
    <dgm:cxn modelId="{23D62D60-C08F-4282-913F-161AC2785BEC}" srcId="{81746B53-4FC7-4DEE-B920-C6EE4C2909EB}" destId="{DE70AAC7-6158-42E4-870E-028FC88DC5C6}" srcOrd="0" destOrd="0" parTransId="{0772DE7D-20B4-4F17-BF2D-C69756298252}" sibTransId="{EED7B69B-1170-4CE5-B521-CA28EBE3D626}"/>
    <dgm:cxn modelId="{E4E0D643-48DB-4176-9301-77A41DB16BED}" type="presOf" srcId="{4A87C694-B1A9-4BEA-BAFE-5FF02B4ADFED}" destId="{721C1735-205B-4067-8DDF-132A046765A7}" srcOrd="0" destOrd="2" presId="urn:microsoft.com/office/officeart/2005/8/layout/vList5"/>
    <dgm:cxn modelId="{BDD78066-7C0B-4F07-A348-71751143D84C}" type="presOf" srcId="{81746B53-4FC7-4DEE-B920-C6EE4C2909EB}" destId="{ABDEA1E7-E9FA-424B-AAF6-1CC26C3C2D82}" srcOrd="0" destOrd="0" presId="urn:microsoft.com/office/officeart/2005/8/layout/vList5"/>
    <dgm:cxn modelId="{90C44247-A406-483E-A103-B6110395ABF0}" srcId="{DE70AAC7-6158-42E4-870E-028FC88DC5C6}" destId="{A9EF4DFA-E486-44F7-B016-273A86830E29}" srcOrd="0" destOrd="0" parTransId="{E07E10A1-7A5E-46EF-AC16-ACCC371DA75A}" sibTransId="{635EFD71-64A8-427E-B076-99A77F3C381B}"/>
    <dgm:cxn modelId="{41BBF18E-7ACE-4F69-9D3E-712401DB09A6}" srcId="{DE70AAC7-6158-42E4-870E-028FC88DC5C6}" destId="{2F29A36D-4D1F-408C-B6EA-5E586B8DD090}" srcOrd="1" destOrd="0" parTransId="{33FDAE5E-101C-4237-8721-BAFFAC5B9099}" sibTransId="{05514589-4683-4BE3-B0AD-A2D0A19E1E2E}"/>
    <dgm:cxn modelId="{E3D55AA2-936C-47C8-9FA9-75E14B436B39}" type="presOf" srcId="{A9EF4DFA-E486-44F7-B016-273A86830E29}" destId="{60A50DBC-DB9A-4E8B-9CB0-850B37196F00}" srcOrd="0" destOrd="0" presId="urn:microsoft.com/office/officeart/2005/8/layout/vList5"/>
    <dgm:cxn modelId="{FBCB40BB-71C5-4438-8F7D-33A7664DBB96}" type="presOf" srcId="{2F29A36D-4D1F-408C-B6EA-5E586B8DD090}" destId="{60A50DBC-DB9A-4E8B-9CB0-850B37196F00}" srcOrd="0" destOrd="1" presId="urn:microsoft.com/office/officeart/2005/8/layout/vList5"/>
    <dgm:cxn modelId="{07DED1C3-1228-4B31-B52F-8F19649678AC}" type="presOf" srcId="{DE70AAC7-6158-42E4-870E-028FC88DC5C6}" destId="{71281C5C-6F08-46DD-8E4B-46A31D7A7BF1}" srcOrd="0" destOrd="0" presId="urn:microsoft.com/office/officeart/2005/8/layout/vList5"/>
    <dgm:cxn modelId="{3D0F7CD0-C73A-4F49-92CF-12FF0DC7CAFB}" srcId="{81746B53-4FC7-4DEE-B920-C6EE4C2909EB}" destId="{52551005-348E-4F0D-93FC-687AA9E1F115}" srcOrd="1" destOrd="0" parTransId="{4B6457EA-C6A9-474B-8FA9-A6C7736E5DEF}" sibTransId="{330AFF2D-55E8-486D-86B9-AF9457381495}"/>
    <dgm:cxn modelId="{DD5884E3-A236-4A41-A992-8B0DD762F465}" srcId="{52551005-348E-4F0D-93FC-687AA9E1F115}" destId="{2682AD2A-EBDA-48DB-B3FD-98AC716C3E4F}" srcOrd="0" destOrd="0" parTransId="{AD2CDC63-9D2A-48DE-BEBA-AE4FF70D4EEF}" sibTransId="{FFF32CAD-5457-415E-898E-D2A9FF9CE238}"/>
    <dgm:cxn modelId="{DAB402E5-9308-45FA-9D95-25F942D82EA8}" type="presOf" srcId="{2682AD2A-EBDA-48DB-B3FD-98AC716C3E4F}" destId="{721C1735-205B-4067-8DDF-132A046765A7}" srcOrd="0" destOrd="0" presId="urn:microsoft.com/office/officeart/2005/8/layout/vList5"/>
    <dgm:cxn modelId="{4C3023E8-3BD7-4B27-A57F-A0E17E3C16EC}" srcId="{DE70AAC7-6158-42E4-870E-028FC88DC5C6}" destId="{E1B1CDC5-8043-4434-8B9B-00D0C4E2C4B6}" srcOrd="2" destOrd="0" parTransId="{9B2EF4B2-431B-4716-8A7C-2C1AC47DF307}" sibTransId="{C6F6BE1F-FA98-492F-A64F-4FF3F5BC19AB}"/>
    <dgm:cxn modelId="{45B49BFB-C24A-4531-8AD9-2CBA0D0EA711}" srcId="{52551005-348E-4F0D-93FC-687AA9E1F115}" destId="{4A87C694-B1A9-4BEA-BAFE-5FF02B4ADFED}" srcOrd="2" destOrd="0" parTransId="{6AF4A529-F002-497E-9317-51B3D780D7B9}" sibTransId="{A638AC69-080E-4D4B-8DCE-5A1080CC19C7}"/>
    <dgm:cxn modelId="{EF439D74-188C-4D41-A36C-49B17DC2B4A0}" type="presParOf" srcId="{ABDEA1E7-E9FA-424B-AAF6-1CC26C3C2D82}" destId="{CE882C20-CC20-4151-8ADF-FF3C82A01DB6}" srcOrd="0" destOrd="0" presId="urn:microsoft.com/office/officeart/2005/8/layout/vList5"/>
    <dgm:cxn modelId="{BABDE082-78C2-4BBA-80A9-0AB5EF981BC6}" type="presParOf" srcId="{CE882C20-CC20-4151-8ADF-FF3C82A01DB6}" destId="{71281C5C-6F08-46DD-8E4B-46A31D7A7BF1}" srcOrd="0" destOrd="0" presId="urn:microsoft.com/office/officeart/2005/8/layout/vList5"/>
    <dgm:cxn modelId="{4C3D4760-3D16-4272-8BC3-33D9BED49AAA}" type="presParOf" srcId="{CE882C20-CC20-4151-8ADF-FF3C82A01DB6}" destId="{60A50DBC-DB9A-4E8B-9CB0-850B37196F00}" srcOrd="1" destOrd="0" presId="urn:microsoft.com/office/officeart/2005/8/layout/vList5"/>
    <dgm:cxn modelId="{56622A2A-E0EA-4456-9DD1-E604FA5A5D7A}" type="presParOf" srcId="{ABDEA1E7-E9FA-424B-AAF6-1CC26C3C2D82}" destId="{1618E5D3-7B09-475D-9036-54ECDEE0F75C}" srcOrd="1" destOrd="0" presId="urn:microsoft.com/office/officeart/2005/8/layout/vList5"/>
    <dgm:cxn modelId="{777E016B-4199-4697-93DD-35261F372515}" type="presParOf" srcId="{ABDEA1E7-E9FA-424B-AAF6-1CC26C3C2D82}" destId="{E218BDBC-8487-4597-90F4-B166D14766AD}" srcOrd="2" destOrd="0" presId="urn:microsoft.com/office/officeart/2005/8/layout/vList5"/>
    <dgm:cxn modelId="{F6C6AD42-1FFC-4CD5-9B54-56CFE5AAEAB8}" type="presParOf" srcId="{E218BDBC-8487-4597-90F4-B166D14766AD}" destId="{384B4D84-3B2B-447D-A9EC-D58F3838B772}" srcOrd="0" destOrd="0" presId="urn:microsoft.com/office/officeart/2005/8/layout/vList5"/>
    <dgm:cxn modelId="{275C8EF6-FDFB-405C-8657-32B4B4D4A899}" type="presParOf" srcId="{E218BDBC-8487-4597-90F4-B166D14766AD}" destId="{721C1735-205B-4067-8DDF-132A046765A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1746B53-4FC7-4DEE-B920-C6EE4C2909EB}" type="doc">
      <dgm:prSet loTypeId="urn:microsoft.com/office/officeart/2005/8/layout/vList5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E70AAC7-6158-42E4-870E-028FC88DC5C6}">
      <dgm:prSet phldrT="[Text]"/>
      <dgm:spPr/>
      <dgm:t>
        <a:bodyPr/>
        <a:lstStyle/>
        <a:p>
          <a:r>
            <a:rPr lang="en-US" dirty="0"/>
            <a:t>SR1</a:t>
          </a:r>
        </a:p>
      </dgm:t>
    </dgm:pt>
    <dgm:pt modelId="{0772DE7D-20B4-4F17-BF2D-C69756298252}" type="parTrans" cxnId="{23D62D60-C08F-4282-913F-161AC2785BEC}">
      <dgm:prSet/>
      <dgm:spPr/>
      <dgm:t>
        <a:bodyPr/>
        <a:lstStyle/>
        <a:p>
          <a:endParaRPr lang="en-US"/>
        </a:p>
      </dgm:t>
    </dgm:pt>
    <dgm:pt modelId="{EED7B69B-1170-4CE5-B521-CA28EBE3D626}" type="sibTrans" cxnId="{23D62D60-C08F-4282-913F-161AC2785BEC}">
      <dgm:prSet/>
      <dgm:spPr/>
      <dgm:t>
        <a:bodyPr/>
        <a:lstStyle/>
        <a:p>
          <a:endParaRPr lang="en-US"/>
        </a:p>
      </dgm:t>
    </dgm:pt>
    <dgm:pt modelId="{A9EF4DFA-E486-44F7-B016-273A86830E29}">
      <dgm:prSet phldrT="[Text]"/>
      <dgm:spPr/>
      <dgm:t>
        <a:bodyPr/>
        <a:lstStyle/>
        <a:p>
          <a:r>
            <a:rPr lang="en-US" dirty="0"/>
            <a:t> 3 light charged leptons, </a:t>
          </a:r>
          <a:r>
            <a:rPr lang="en-US" dirty="0">
              <a:sym typeface="Symbol"/>
            </a:rPr>
            <a:t> 1 τ</a:t>
          </a:r>
          <a:endParaRPr lang="en-US" dirty="0"/>
        </a:p>
      </dgm:t>
    </dgm:pt>
    <dgm:pt modelId="{E07E10A1-7A5E-46EF-AC16-ACCC371DA75A}" type="parTrans" cxnId="{90C44247-A406-483E-A103-B6110395ABF0}">
      <dgm:prSet/>
      <dgm:spPr/>
      <dgm:t>
        <a:bodyPr/>
        <a:lstStyle/>
        <a:p>
          <a:endParaRPr lang="en-US"/>
        </a:p>
      </dgm:t>
    </dgm:pt>
    <dgm:pt modelId="{635EFD71-64A8-427E-B076-99A77F3C381B}" type="sibTrans" cxnId="{90C44247-A406-483E-A103-B6110395ABF0}">
      <dgm:prSet/>
      <dgm:spPr/>
      <dgm:t>
        <a:bodyPr/>
        <a:lstStyle/>
        <a:p>
          <a:endParaRPr lang="en-US"/>
        </a:p>
      </dgm:t>
    </dgm:pt>
    <dgm:pt modelId="{52551005-348E-4F0D-93FC-687AA9E1F115}">
      <dgm:prSet phldrT="[Text]"/>
      <dgm:spPr/>
      <dgm:t>
        <a:bodyPr/>
        <a:lstStyle/>
        <a:p>
          <a:r>
            <a:rPr lang="en-US" dirty="0"/>
            <a:t>SR2</a:t>
          </a:r>
        </a:p>
      </dgm:t>
    </dgm:pt>
    <dgm:pt modelId="{4B6457EA-C6A9-474B-8FA9-A6C7736E5DEF}" type="parTrans" cxnId="{3D0F7CD0-C73A-4F49-92CF-12FF0DC7CAFB}">
      <dgm:prSet/>
      <dgm:spPr/>
      <dgm:t>
        <a:bodyPr/>
        <a:lstStyle/>
        <a:p>
          <a:endParaRPr lang="en-US"/>
        </a:p>
      </dgm:t>
    </dgm:pt>
    <dgm:pt modelId="{330AFF2D-55E8-486D-86B9-AF9457381495}" type="sibTrans" cxnId="{3D0F7CD0-C73A-4F49-92CF-12FF0DC7CAFB}">
      <dgm:prSet/>
      <dgm:spPr/>
      <dgm:t>
        <a:bodyPr/>
        <a:lstStyle/>
        <a:p>
          <a:endParaRPr lang="en-US"/>
        </a:p>
      </dgm:t>
    </dgm:pt>
    <dgm:pt modelId="{2682AD2A-EBDA-48DB-B3FD-98AC716C3E4F}">
      <dgm:prSet phldrT="[Text]"/>
      <dgm:spPr/>
      <dgm:t>
        <a:bodyPr/>
        <a:lstStyle/>
        <a:p>
          <a:r>
            <a:rPr lang="en-US" dirty="0"/>
            <a:t>2 light charged leptons, </a:t>
          </a:r>
          <a:r>
            <a:rPr lang="en-US" dirty="0">
              <a:sym typeface="Symbol"/>
            </a:rPr>
            <a:t> 2 τ</a:t>
          </a:r>
          <a:endParaRPr lang="en-US" dirty="0"/>
        </a:p>
      </dgm:t>
    </dgm:pt>
    <dgm:pt modelId="{AD2CDC63-9D2A-48DE-BEBA-AE4FF70D4EEF}" type="parTrans" cxnId="{DD5884E3-A236-4A41-A992-8B0DD762F465}">
      <dgm:prSet/>
      <dgm:spPr/>
      <dgm:t>
        <a:bodyPr/>
        <a:lstStyle/>
        <a:p>
          <a:endParaRPr lang="en-US"/>
        </a:p>
      </dgm:t>
    </dgm:pt>
    <dgm:pt modelId="{FFF32CAD-5457-415E-898E-D2A9FF9CE238}" type="sibTrans" cxnId="{DD5884E3-A236-4A41-A992-8B0DD762F465}">
      <dgm:prSet/>
      <dgm:spPr/>
      <dgm:t>
        <a:bodyPr/>
        <a:lstStyle/>
        <a:p>
          <a:endParaRPr lang="en-US"/>
        </a:p>
      </dgm:t>
    </dgm:pt>
    <dgm:pt modelId="{4A87C694-B1A9-4BEA-BAFE-5FF02B4ADFED}">
      <dgm:prSet phldrT="[Text]"/>
      <dgm:spPr/>
      <dgm:t>
        <a:bodyPr/>
        <a:lstStyle/>
        <a:p>
          <a:r>
            <a:rPr lang="en-US" b="1" dirty="0"/>
            <a:t>RPV LLEi33</a:t>
          </a:r>
        </a:p>
      </dgm:t>
    </dgm:pt>
    <dgm:pt modelId="{6AF4A529-F002-497E-9317-51B3D780D7B9}" type="parTrans" cxnId="{45B49BFB-C24A-4531-8AD9-2CBA0D0EA711}">
      <dgm:prSet/>
      <dgm:spPr/>
      <dgm:t>
        <a:bodyPr/>
        <a:lstStyle/>
        <a:p>
          <a:endParaRPr lang="en-US"/>
        </a:p>
      </dgm:t>
    </dgm:pt>
    <dgm:pt modelId="{A638AC69-080E-4D4B-8DCE-5A1080CC19C7}" type="sibTrans" cxnId="{45B49BFB-C24A-4531-8AD9-2CBA0D0EA711}">
      <dgm:prSet/>
      <dgm:spPr/>
      <dgm:t>
        <a:bodyPr/>
        <a:lstStyle/>
        <a:p>
          <a:endParaRPr lang="en-US"/>
        </a:p>
      </dgm:t>
    </dgm:pt>
    <dgm:pt modelId="{230EEC4E-E06B-4A34-B6D4-2032E4721F40}">
      <dgm:prSet phldrT="[Text]"/>
      <dgm:spPr/>
      <dgm:t>
        <a:bodyPr/>
        <a:lstStyle/>
        <a:p>
          <a:r>
            <a:rPr lang="en-US" b="1" dirty="0"/>
            <a:t>RPV LLEi33</a:t>
          </a:r>
        </a:p>
      </dgm:t>
    </dgm:pt>
    <dgm:pt modelId="{F99A67B1-61B8-4D53-B26E-04BE911C9179}" type="parTrans" cxnId="{2FA6408B-854A-47C0-BA83-75392F32A039}">
      <dgm:prSet/>
      <dgm:spPr/>
      <dgm:t>
        <a:bodyPr/>
        <a:lstStyle/>
        <a:p>
          <a:endParaRPr lang="en-US"/>
        </a:p>
      </dgm:t>
    </dgm:pt>
    <dgm:pt modelId="{2CC03B8B-8F86-4010-896F-9EEB05CC2DAC}" type="sibTrans" cxnId="{2FA6408B-854A-47C0-BA83-75392F32A039}">
      <dgm:prSet/>
      <dgm:spPr/>
      <dgm:t>
        <a:bodyPr/>
        <a:lstStyle/>
        <a:p>
          <a:endParaRPr lang="en-US"/>
        </a:p>
      </dgm:t>
    </dgm:pt>
    <dgm:pt modelId="{ABDEA1E7-E9FA-424B-AAF6-1CC26C3C2D82}" type="pres">
      <dgm:prSet presAssocID="{81746B53-4FC7-4DEE-B920-C6EE4C2909EB}" presName="Name0" presStyleCnt="0">
        <dgm:presLayoutVars>
          <dgm:dir/>
          <dgm:animLvl val="lvl"/>
          <dgm:resizeHandles val="exact"/>
        </dgm:presLayoutVars>
      </dgm:prSet>
      <dgm:spPr/>
    </dgm:pt>
    <dgm:pt modelId="{CE882C20-CC20-4151-8ADF-FF3C82A01DB6}" type="pres">
      <dgm:prSet presAssocID="{DE70AAC7-6158-42E4-870E-028FC88DC5C6}" presName="linNode" presStyleCnt="0"/>
      <dgm:spPr/>
    </dgm:pt>
    <dgm:pt modelId="{71281C5C-6F08-46DD-8E4B-46A31D7A7BF1}" type="pres">
      <dgm:prSet presAssocID="{DE70AAC7-6158-42E4-870E-028FC88DC5C6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60A50DBC-DB9A-4E8B-9CB0-850B37196F00}" type="pres">
      <dgm:prSet presAssocID="{DE70AAC7-6158-42E4-870E-028FC88DC5C6}" presName="descendantText" presStyleLbl="alignAccFollowNode1" presStyleIdx="0" presStyleCnt="2">
        <dgm:presLayoutVars>
          <dgm:bulletEnabled val="1"/>
        </dgm:presLayoutVars>
      </dgm:prSet>
      <dgm:spPr/>
    </dgm:pt>
    <dgm:pt modelId="{1618E5D3-7B09-475D-9036-54ECDEE0F75C}" type="pres">
      <dgm:prSet presAssocID="{EED7B69B-1170-4CE5-B521-CA28EBE3D626}" presName="sp" presStyleCnt="0"/>
      <dgm:spPr/>
    </dgm:pt>
    <dgm:pt modelId="{E218BDBC-8487-4597-90F4-B166D14766AD}" type="pres">
      <dgm:prSet presAssocID="{52551005-348E-4F0D-93FC-687AA9E1F115}" presName="linNode" presStyleCnt="0"/>
      <dgm:spPr/>
    </dgm:pt>
    <dgm:pt modelId="{384B4D84-3B2B-447D-A9EC-D58F3838B772}" type="pres">
      <dgm:prSet presAssocID="{52551005-348E-4F0D-93FC-687AA9E1F11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721C1735-205B-4067-8DDF-132A046765A7}" type="pres">
      <dgm:prSet presAssocID="{52551005-348E-4F0D-93FC-687AA9E1F11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EA555F02-B4C5-4E39-89F5-223FC938C3D2}" type="presOf" srcId="{81746B53-4FC7-4DEE-B920-C6EE4C2909EB}" destId="{ABDEA1E7-E9FA-424B-AAF6-1CC26C3C2D82}" srcOrd="0" destOrd="0" presId="urn:microsoft.com/office/officeart/2005/8/layout/vList5"/>
    <dgm:cxn modelId="{2B5DFE16-68B6-4C30-B9D6-5FC1C15220E0}" type="presOf" srcId="{4A87C694-B1A9-4BEA-BAFE-5FF02B4ADFED}" destId="{721C1735-205B-4067-8DDF-132A046765A7}" srcOrd="0" destOrd="1" presId="urn:microsoft.com/office/officeart/2005/8/layout/vList5"/>
    <dgm:cxn modelId="{D699391B-4971-41B5-B690-6391885BFC9E}" type="presOf" srcId="{52551005-348E-4F0D-93FC-687AA9E1F115}" destId="{384B4D84-3B2B-447D-A9EC-D58F3838B772}" srcOrd="0" destOrd="0" presId="urn:microsoft.com/office/officeart/2005/8/layout/vList5"/>
    <dgm:cxn modelId="{23D62D60-C08F-4282-913F-161AC2785BEC}" srcId="{81746B53-4FC7-4DEE-B920-C6EE4C2909EB}" destId="{DE70AAC7-6158-42E4-870E-028FC88DC5C6}" srcOrd="0" destOrd="0" parTransId="{0772DE7D-20B4-4F17-BF2D-C69756298252}" sibTransId="{EED7B69B-1170-4CE5-B521-CA28EBE3D626}"/>
    <dgm:cxn modelId="{90C44247-A406-483E-A103-B6110395ABF0}" srcId="{DE70AAC7-6158-42E4-870E-028FC88DC5C6}" destId="{A9EF4DFA-E486-44F7-B016-273A86830E29}" srcOrd="0" destOrd="0" parTransId="{E07E10A1-7A5E-46EF-AC16-ACCC371DA75A}" sibTransId="{635EFD71-64A8-427E-B076-99A77F3C381B}"/>
    <dgm:cxn modelId="{F2AD1071-7A1B-4B0C-9E40-16C07562D85D}" type="presOf" srcId="{230EEC4E-E06B-4A34-B6D4-2032E4721F40}" destId="{60A50DBC-DB9A-4E8B-9CB0-850B37196F00}" srcOrd="0" destOrd="1" presId="urn:microsoft.com/office/officeart/2005/8/layout/vList5"/>
    <dgm:cxn modelId="{2FA6408B-854A-47C0-BA83-75392F32A039}" srcId="{DE70AAC7-6158-42E4-870E-028FC88DC5C6}" destId="{230EEC4E-E06B-4A34-B6D4-2032E4721F40}" srcOrd="1" destOrd="0" parTransId="{F99A67B1-61B8-4D53-B26E-04BE911C9179}" sibTransId="{2CC03B8B-8F86-4010-896F-9EEB05CC2DAC}"/>
    <dgm:cxn modelId="{08D0FD99-1155-4252-824A-4F8A9D7F950A}" type="presOf" srcId="{2682AD2A-EBDA-48DB-B3FD-98AC716C3E4F}" destId="{721C1735-205B-4067-8DDF-132A046765A7}" srcOrd="0" destOrd="0" presId="urn:microsoft.com/office/officeart/2005/8/layout/vList5"/>
    <dgm:cxn modelId="{3D0F7CD0-C73A-4F49-92CF-12FF0DC7CAFB}" srcId="{81746B53-4FC7-4DEE-B920-C6EE4C2909EB}" destId="{52551005-348E-4F0D-93FC-687AA9E1F115}" srcOrd="1" destOrd="0" parTransId="{4B6457EA-C6A9-474B-8FA9-A6C7736E5DEF}" sibTransId="{330AFF2D-55E8-486D-86B9-AF9457381495}"/>
    <dgm:cxn modelId="{67D76DD9-3916-4092-8B20-41A0889B72D1}" type="presOf" srcId="{A9EF4DFA-E486-44F7-B016-273A86830E29}" destId="{60A50DBC-DB9A-4E8B-9CB0-850B37196F00}" srcOrd="0" destOrd="0" presId="urn:microsoft.com/office/officeart/2005/8/layout/vList5"/>
    <dgm:cxn modelId="{DD5884E3-A236-4A41-A992-8B0DD762F465}" srcId="{52551005-348E-4F0D-93FC-687AA9E1F115}" destId="{2682AD2A-EBDA-48DB-B3FD-98AC716C3E4F}" srcOrd="0" destOrd="0" parTransId="{AD2CDC63-9D2A-48DE-BEBA-AE4FF70D4EEF}" sibTransId="{FFF32CAD-5457-415E-898E-D2A9FF9CE238}"/>
    <dgm:cxn modelId="{D5E7B9EE-13FF-4E91-8EE6-FA6402816D52}" type="presOf" srcId="{DE70AAC7-6158-42E4-870E-028FC88DC5C6}" destId="{71281C5C-6F08-46DD-8E4B-46A31D7A7BF1}" srcOrd="0" destOrd="0" presId="urn:microsoft.com/office/officeart/2005/8/layout/vList5"/>
    <dgm:cxn modelId="{45B49BFB-C24A-4531-8AD9-2CBA0D0EA711}" srcId="{52551005-348E-4F0D-93FC-687AA9E1F115}" destId="{4A87C694-B1A9-4BEA-BAFE-5FF02B4ADFED}" srcOrd="1" destOrd="0" parTransId="{6AF4A529-F002-497E-9317-51B3D780D7B9}" sibTransId="{A638AC69-080E-4D4B-8DCE-5A1080CC19C7}"/>
    <dgm:cxn modelId="{055B40A2-E6E7-4A6A-9F46-DA632B7AF6D7}" type="presParOf" srcId="{ABDEA1E7-E9FA-424B-AAF6-1CC26C3C2D82}" destId="{CE882C20-CC20-4151-8ADF-FF3C82A01DB6}" srcOrd="0" destOrd="0" presId="urn:microsoft.com/office/officeart/2005/8/layout/vList5"/>
    <dgm:cxn modelId="{1A052D96-7BD4-4A07-A537-50D5040CD8CA}" type="presParOf" srcId="{CE882C20-CC20-4151-8ADF-FF3C82A01DB6}" destId="{71281C5C-6F08-46DD-8E4B-46A31D7A7BF1}" srcOrd="0" destOrd="0" presId="urn:microsoft.com/office/officeart/2005/8/layout/vList5"/>
    <dgm:cxn modelId="{C7D4750F-428F-44B5-8413-4F0E69F97AD1}" type="presParOf" srcId="{CE882C20-CC20-4151-8ADF-FF3C82A01DB6}" destId="{60A50DBC-DB9A-4E8B-9CB0-850B37196F00}" srcOrd="1" destOrd="0" presId="urn:microsoft.com/office/officeart/2005/8/layout/vList5"/>
    <dgm:cxn modelId="{F9C9BFC5-FB97-47FB-A497-F1A13B7AD584}" type="presParOf" srcId="{ABDEA1E7-E9FA-424B-AAF6-1CC26C3C2D82}" destId="{1618E5D3-7B09-475D-9036-54ECDEE0F75C}" srcOrd="1" destOrd="0" presId="urn:microsoft.com/office/officeart/2005/8/layout/vList5"/>
    <dgm:cxn modelId="{F9F64B59-9F6A-4122-96E4-CF433917B85A}" type="presParOf" srcId="{ABDEA1E7-E9FA-424B-AAF6-1CC26C3C2D82}" destId="{E218BDBC-8487-4597-90F4-B166D14766AD}" srcOrd="2" destOrd="0" presId="urn:microsoft.com/office/officeart/2005/8/layout/vList5"/>
    <dgm:cxn modelId="{7B48420C-884B-4B16-8ADE-A7DDCF089EF6}" type="presParOf" srcId="{E218BDBC-8487-4597-90F4-B166D14766AD}" destId="{384B4D84-3B2B-447D-A9EC-D58F3838B772}" srcOrd="0" destOrd="0" presId="urn:microsoft.com/office/officeart/2005/8/layout/vList5"/>
    <dgm:cxn modelId="{BB9CF64B-957C-4A83-B145-DAFEF4FA64BB}" type="presParOf" srcId="{E218BDBC-8487-4597-90F4-B166D14766AD}" destId="{721C1735-205B-4067-8DDF-132A046765A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A7B8F-8274-4BB9-9149-58BE745EAB7E}">
      <dsp:nvSpPr>
        <dsp:cNvPr id="0" name=""/>
        <dsp:cNvSpPr/>
      </dsp:nvSpPr>
      <dsp:spPr>
        <a:xfrm>
          <a:off x="1464259" y="2506085"/>
          <a:ext cx="1712976" cy="147688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Searching for Supersymmetry at LHC</a:t>
          </a:r>
        </a:p>
      </dsp:txBody>
      <dsp:txXfrm>
        <a:off x="1730081" y="2735270"/>
        <a:ext cx="1181332" cy="1018514"/>
      </dsp:txXfrm>
    </dsp:sp>
    <dsp:sp modelId="{8300C248-B3CD-44B6-BF57-7A7C44671CB6}">
      <dsp:nvSpPr>
        <dsp:cNvPr id="0" name=""/>
        <dsp:cNvSpPr/>
      </dsp:nvSpPr>
      <dsp:spPr>
        <a:xfrm>
          <a:off x="1508759" y="3158099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93669-60B9-4BED-BB45-9939A9230C6F}">
      <dsp:nvSpPr>
        <dsp:cNvPr id="0" name=""/>
        <dsp:cNvSpPr/>
      </dsp:nvSpPr>
      <dsp:spPr>
        <a:xfrm>
          <a:off x="0" y="1712821"/>
          <a:ext cx="1712976" cy="147688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E2084-FB19-4E7B-940B-CCA68FD0D90E}">
      <dsp:nvSpPr>
        <dsp:cNvPr id="0" name=""/>
        <dsp:cNvSpPr/>
      </dsp:nvSpPr>
      <dsp:spPr>
        <a:xfrm>
          <a:off x="1166164" y="2994608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34726E-9F5B-4191-B365-E711AF856E2C}">
      <dsp:nvSpPr>
        <dsp:cNvPr id="0" name=""/>
        <dsp:cNvSpPr/>
      </dsp:nvSpPr>
      <dsp:spPr>
        <a:xfrm>
          <a:off x="2923641" y="1695262"/>
          <a:ext cx="1712976" cy="147688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Prospects for </a:t>
          </a:r>
          <a:r>
            <a:rPr lang="en-US" sz="1400" kern="1200" dirty="0" err="1"/>
            <a:t>supersymmetric</a:t>
          </a:r>
          <a:r>
            <a:rPr lang="en-US" sz="1400" kern="1200" dirty="0"/>
            <a:t> searches at LHC</a:t>
          </a:r>
        </a:p>
      </dsp:txBody>
      <dsp:txXfrm>
        <a:off x="3189463" y="1924447"/>
        <a:ext cx="1181332" cy="1018514"/>
      </dsp:txXfrm>
    </dsp:sp>
    <dsp:sp modelId="{D62D2551-FA93-41AD-BBE6-60197F31DA2A}">
      <dsp:nvSpPr>
        <dsp:cNvPr id="0" name=""/>
        <dsp:cNvSpPr/>
      </dsp:nvSpPr>
      <dsp:spPr>
        <a:xfrm>
          <a:off x="4094683" y="2975488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1F8199-B369-4B37-96AE-8C0E5BDBCBA1}">
      <dsp:nvSpPr>
        <dsp:cNvPr id="0" name=""/>
        <dsp:cNvSpPr/>
      </dsp:nvSpPr>
      <dsp:spPr>
        <a:xfrm>
          <a:off x="4383024" y="2506085"/>
          <a:ext cx="1712976" cy="147688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21C39-2989-43FD-9777-0B9E0819A7AF}">
      <dsp:nvSpPr>
        <dsp:cNvPr id="0" name=""/>
        <dsp:cNvSpPr/>
      </dsp:nvSpPr>
      <dsp:spPr>
        <a:xfrm>
          <a:off x="4427524" y="3158099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3029A-C30E-4807-8FB2-C744634D623F}">
      <dsp:nvSpPr>
        <dsp:cNvPr id="0" name=""/>
        <dsp:cNvSpPr/>
      </dsp:nvSpPr>
      <dsp:spPr>
        <a:xfrm>
          <a:off x="1464259" y="887951"/>
          <a:ext cx="1712976" cy="147688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Motivation for Supersymmetry</a:t>
          </a:r>
        </a:p>
      </dsp:txBody>
      <dsp:txXfrm>
        <a:off x="1730081" y="1117136"/>
        <a:ext cx="1181332" cy="1018514"/>
      </dsp:txXfrm>
    </dsp:sp>
    <dsp:sp modelId="{6601B97F-96BA-4787-B368-3A472EA9DA54}">
      <dsp:nvSpPr>
        <dsp:cNvPr id="0" name=""/>
        <dsp:cNvSpPr/>
      </dsp:nvSpPr>
      <dsp:spPr>
        <a:xfrm>
          <a:off x="2625547" y="919947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2D077-1007-407C-A9C8-917FC063D367}">
      <dsp:nvSpPr>
        <dsp:cNvPr id="0" name=""/>
        <dsp:cNvSpPr/>
      </dsp:nvSpPr>
      <dsp:spPr>
        <a:xfrm>
          <a:off x="2923641" y="81030"/>
          <a:ext cx="1712976" cy="147688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F186A-8DD7-4958-BCDC-C77996DDBDFB}">
      <dsp:nvSpPr>
        <dsp:cNvPr id="0" name=""/>
        <dsp:cNvSpPr/>
      </dsp:nvSpPr>
      <dsp:spPr>
        <a:xfrm>
          <a:off x="2974238" y="729532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508413-D9D9-47A2-8316-CC58785C5904}">
      <dsp:nvSpPr>
        <dsp:cNvPr id="0" name=""/>
        <dsp:cNvSpPr/>
      </dsp:nvSpPr>
      <dsp:spPr>
        <a:xfrm>
          <a:off x="864691" y="559891"/>
          <a:ext cx="1394817" cy="1394817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4-Lepton searches</a:t>
          </a:r>
        </a:p>
      </dsp:txBody>
      <dsp:txXfrm>
        <a:off x="1068957" y="764157"/>
        <a:ext cx="986285" cy="986285"/>
      </dsp:txXfrm>
    </dsp:sp>
    <dsp:sp modelId="{ED6AF613-446D-4168-9C60-8F53682DF001}">
      <dsp:nvSpPr>
        <dsp:cNvPr id="0" name=""/>
        <dsp:cNvSpPr/>
      </dsp:nvSpPr>
      <dsp:spPr>
        <a:xfrm>
          <a:off x="1213395" y="248"/>
          <a:ext cx="697408" cy="697408"/>
        </a:xfrm>
        <a:prstGeom prst="ellipse">
          <a:avLst/>
        </a:prstGeom>
        <a:solidFill>
          <a:schemeClr val="accent5">
            <a:alpha val="50000"/>
            <a:hueOff val="-2483469"/>
            <a:satOff val="9953"/>
            <a:lumOff val="2157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RPV</a:t>
          </a:r>
        </a:p>
      </dsp:txBody>
      <dsp:txXfrm>
        <a:off x="1315528" y="102381"/>
        <a:ext cx="493142" cy="493142"/>
      </dsp:txXfrm>
    </dsp:sp>
    <dsp:sp modelId="{0C518C34-1D3D-4ED4-901B-5C9D84CCE80B}">
      <dsp:nvSpPr>
        <dsp:cNvPr id="0" name=""/>
        <dsp:cNvSpPr/>
      </dsp:nvSpPr>
      <dsp:spPr>
        <a:xfrm>
          <a:off x="2121742" y="908595"/>
          <a:ext cx="697408" cy="697408"/>
        </a:xfrm>
        <a:prstGeom prst="ellipse">
          <a:avLst/>
        </a:prstGeom>
        <a:solidFill>
          <a:schemeClr val="accent5">
            <a:alpha val="50000"/>
            <a:hueOff val="-4966938"/>
            <a:satOff val="19906"/>
            <a:lumOff val="4314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RPC (</a:t>
          </a:r>
          <a:r>
            <a:rPr lang="en-US" sz="700" kern="1200" dirty="0" err="1"/>
            <a:t>higgsinos</a:t>
          </a:r>
          <a:r>
            <a:rPr lang="en-US" sz="700" kern="1200" dirty="0"/>
            <a:t>)</a:t>
          </a:r>
        </a:p>
      </dsp:txBody>
      <dsp:txXfrm>
        <a:off x="2223875" y="1010728"/>
        <a:ext cx="493142" cy="493142"/>
      </dsp:txXfrm>
    </dsp:sp>
    <dsp:sp modelId="{D0C86DCB-E7D3-4FC0-9789-CAECA144FB27}">
      <dsp:nvSpPr>
        <dsp:cNvPr id="0" name=""/>
        <dsp:cNvSpPr/>
      </dsp:nvSpPr>
      <dsp:spPr>
        <a:xfrm>
          <a:off x="1213395" y="1816942"/>
          <a:ext cx="697408" cy="697408"/>
        </a:xfrm>
        <a:prstGeom prst="ellipse">
          <a:avLst/>
        </a:prstGeom>
        <a:solidFill>
          <a:schemeClr val="accent5">
            <a:alpha val="50000"/>
            <a:hueOff val="-7450407"/>
            <a:satOff val="29858"/>
            <a:lumOff val="6471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Strong Production</a:t>
          </a:r>
        </a:p>
      </dsp:txBody>
      <dsp:txXfrm>
        <a:off x="1315528" y="1919075"/>
        <a:ext cx="493142" cy="493142"/>
      </dsp:txXfrm>
    </dsp:sp>
    <dsp:sp modelId="{A8397BC0-9BF0-4587-A7CA-FB8A498696F5}">
      <dsp:nvSpPr>
        <dsp:cNvPr id="0" name=""/>
        <dsp:cNvSpPr/>
      </dsp:nvSpPr>
      <dsp:spPr>
        <a:xfrm>
          <a:off x="305048" y="908595"/>
          <a:ext cx="697408" cy="697408"/>
        </a:xfrm>
        <a:prstGeom prst="ellipse">
          <a:avLst/>
        </a:prstGeom>
        <a:solidFill>
          <a:schemeClr val="accent5">
            <a:alpha val="50000"/>
            <a:hueOff val="-9933876"/>
            <a:satOff val="39811"/>
            <a:lumOff val="8628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Electroweak Production</a:t>
          </a:r>
        </a:p>
      </dsp:txBody>
      <dsp:txXfrm>
        <a:off x="407181" y="1010728"/>
        <a:ext cx="493142" cy="4931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D98C2-820F-41C2-8458-228502D203F6}">
      <dsp:nvSpPr>
        <dsp:cNvPr id="0" name=""/>
        <dsp:cNvSpPr/>
      </dsp:nvSpPr>
      <dsp:spPr>
        <a:xfrm>
          <a:off x="2919" y="634737"/>
          <a:ext cx="834162" cy="878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Electroweak Production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 </a:t>
          </a:r>
          <a:r>
            <a:rPr lang="en-US" sz="1050" kern="1200" dirty="0" err="1"/>
            <a:t>Stau</a:t>
          </a:r>
          <a:r>
            <a:rPr lang="en-US" sz="1050" kern="1200" dirty="0"/>
            <a:t> searches</a:t>
          </a:r>
        </a:p>
      </dsp:txBody>
      <dsp:txXfrm>
        <a:off x="27351" y="659169"/>
        <a:ext cx="785298" cy="829449"/>
      </dsp:txXfrm>
    </dsp:sp>
    <dsp:sp modelId="{DD111833-4F2E-4AAA-B2BE-3D790CCF9BE0}">
      <dsp:nvSpPr>
        <dsp:cNvPr id="0" name=""/>
        <dsp:cNvSpPr/>
      </dsp:nvSpPr>
      <dsp:spPr>
        <a:xfrm rot="18770822">
          <a:off x="778242" y="924864"/>
          <a:ext cx="367791" cy="28404"/>
        </a:xfrm>
        <a:custGeom>
          <a:avLst/>
          <a:gdLst/>
          <a:ahLst/>
          <a:cxnLst/>
          <a:rect l="0" t="0" r="0" b="0"/>
          <a:pathLst>
            <a:path>
              <a:moveTo>
                <a:pt x="0" y="14202"/>
              </a:moveTo>
              <a:lnTo>
                <a:pt x="367791" y="1420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52943" y="929872"/>
        <a:ext cx="18389" cy="18389"/>
      </dsp:txXfrm>
    </dsp:sp>
    <dsp:sp modelId="{FA02F8B2-08D3-42E1-B4D4-18CF10E33651}">
      <dsp:nvSpPr>
        <dsp:cNvPr id="0" name=""/>
        <dsp:cNvSpPr/>
      </dsp:nvSpPr>
      <dsp:spPr>
        <a:xfrm>
          <a:off x="1087195" y="647918"/>
          <a:ext cx="625285" cy="3126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direct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staus</a:t>
          </a:r>
          <a:endParaRPr lang="en-US" sz="800" kern="1200" dirty="0"/>
        </a:p>
      </dsp:txBody>
      <dsp:txXfrm>
        <a:off x="1096352" y="657075"/>
        <a:ext cx="606971" cy="294328"/>
      </dsp:txXfrm>
    </dsp:sp>
    <dsp:sp modelId="{085D09EC-CB80-4460-BAAA-08CC5AE6E892}">
      <dsp:nvSpPr>
        <dsp:cNvPr id="0" name=""/>
        <dsp:cNvSpPr/>
      </dsp:nvSpPr>
      <dsp:spPr>
        <a:xfrm rot="19457599">
          <a:off x="1683529" y="700152"/>
          <a:ext cx="308016" cy="28404"/>
        </a:xfrm>
        <a:custGeom>
          <a:avLst/>
          <a:gdLst/>
          <a:ahLst/>
          <a:cxnLst/>
          <a:rect l="0" t="0" r="0" b="0"/>
          <a:pathLst>
            <a:path>
              <a:moveTo>
                <a:pt x="0" y="14202"/>
              </a:moveTo>
              <a:lnTo>
                <a:pt x="308016" y="1420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29837" y="706654"/>
        <a:ext cx="15400" cy="15400"/>
      </dsp:txXfrm>
    </dsp:sp>
    <dsp:sp modelId="{49D3FBED-F2DE-4379-BD9A-916F8CEE656D}">
      <dsp:nvSpPr>
        <dsp:cNvPr id="0" name=""/>
        <dsp:cNvSpPr/>
      </dsp:nvSpPr>
      <dsp:spPr>
        <a:xfrm>
          <a:off x="1962595" y="468148"/>
          <a:ext cx="625285" cy="312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1971752" y="477305"/>
        <a:ext cx="606971" cy="294328"/>
      </dsp:txXfrm>
    </dsp:sp>
    <dsp:sp modelId="{5F1F767E-DF8C-4679-A80C-3D5A94144F3B}">
      <dsp:nvSpPr>
        <dsp:cNvPr id="0" name=""/>
        <dsp:cNvSpPr/>
      </dsp:nvSpPr>
      <dsp:spPr>
        <a:xfrm rot="2142401">
          <a:off x="1683529" y="879922"/>
          <a:ext cx="308016" cy="28404"/>
        </a:xfrm>
        <a:custGeom>
          <a:avLst/>
          <a:gdLst/>
          <a:ahLst/>
          <a:cxnLst/>
          <a:rect l="0" t="0" r="0" b="0"/>
          <a:pathLst>
            <a:path>
              <a:moveTo>
                <a:pt x="0" y="14202"/>
              </a:moveTo>
              <a:lnTo>
                <a:pt x="308016" y="1420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29837" y="886424"/>
        <a:ext cx="15400" cy="15400"/>
      </dsp:txXfrm>
    </dsp:sp>
    <dsp:sp modelId="{5085BF1F-85A3-4447-84EC-561ED36A88A0}">
      <dsp:nvSpPr>
        <dsp:cNvPr id="0" name=""/>
        <dsp:cNvSpPr/>
      </dsp:nvSpPr>
      <dsp:spPr>
        <a:xfrm>
          <a:off x="1962595" y="827688"/>
          <a:ext cx="625285" cy="312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971752" y="836845"/>
        <a:ext cx="606971" cy="294328"/>
      </dsp:txXfrm>
    </dsp:sp>
    <dsp:sp modelId="{A41A13EA-8DBC-4C98-8ECE-8E7D3CEAABAB}">
      <dsp:nvSpPr>
        <dsp:cNvPr id="0" name=""/>
        <dsp:cNvSpPr/>
      </dsp:nvSpPr>
      <dsp:spPr>
        <a:xfrm rot="2829178">
          <a:off x="778242" y="1194519"/>
          <a:ext cx="367791" cy="28404"/>
        </a:xfrm>
        <a:custGeom>
          <a:avLst/>
          <a:gdLst/>
          <a:ahLst/>
          <a:cxnLst/>
          <a:rect l="0" t="0" r="0" b="0"/>
          <a:pathLst>
            <a:path>
              <a:moveTo>
                <a:pt x="0" y="14202"/>
              </a:moveTo>
              <a:lnTo>
                <a:pt x="367791" y="1420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52943" y="1199526"/>
        <a:ext cx="18389" cy="18389"/>
      </dsp:txXfrm>
    </dsp:sp>
    <dsp:sp modelId="{0D2578DF-B634-4584-9D78-E1F6FC397450}">
      <dsp:nvSpPr>
        <dsp:cNvPr id="0" name=""/>
        <dsp:cNvSpPr/>
      </dsp:nvSpPr>
      <dsp:spPr>
        <a:xfrm>
          <a:off x="1087195" y="1187227"/>
          <a:ext cx="625285" cy="3126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indirect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staus</a:t>
          </a:r>
          <a:endParaRPr lang="en-US" sz="800" kern="1200" dirty="0"/>
        </a:p>
      </dsp:txBody>
      <dsp:txXfrm>
        <a:off x="1096352" y="1196384"/>
        <a:ext cx="606971" cy="294328"/>
      </dsp:txXfrm>
    </dsp:sp>
    <dsp:sp modelId="{E9ABE395-7B7D-4D1B-9CAF-466E151C9A95}">
      <dsp:nvSpPr>
        <dsp:cNvPr id="0" name=""/>
        <dsp:cNvSpPr/>
      </dsp:nvSpPr>
      <dsp:spPr>
        <a:xfrm>
          <a:off x="1712481" y="1329346"/>
          <a:ext cx="250114" cy="28404"/>
        </a:xfrm>
        <a:custGeom>
          <a:avLst/>
          <a:gdLst/>
          <a:ahLst/>
          <a:cxnLst/>
          <a:rect l="0" t="0" r="0" b="0"/>
          <a:pathLst>
            <a:path>
              <a:moveTo>
                <a:pt x="0" y="14202"/>
              </a:moveTo>
              <a:lnTo>
                <a:pt x="250114" y="1420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1285" y="1337295"/>
        <a:ext cx="12505" cy="12505"/>
      </dsp:txXfrm>
    </dsp:sp>
    <dsp:sp modelId="{8C727055-BE20-4970-BA18-BAA54B6BCE0A}">
      <dsp:nvSpPr>
        <dsp:cNvPr id="0" name=""/>
        <dsp:cNvSpPr/>
      </dsp:nvSpPr>
      <dsp:spPr>
        <a:xfrm>
          <a:off x="1962595" y="1187227"/>
          <a:ext cx="625285" cy="312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…</a:t>
          </a:r>
        </a:p>
      </dsp:txBody>
      <dsp:txXfrm>
        <a:off x="1971752" y="1196384"/>
        <a:ext cx="606971" cy="2943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A50DBC-DB9A-4E8B-9CB0-850B37196F00}">
      <dsp:nvSpPr>
        <dsp:cNvPr id="0" name=""/>
        <dsp:cNvSpPr/>
      </dsp:nvSpPr>
      <dsp:spPr>
        <a:xfrm rot="5400000">
          <a:off x="1004810" y="-125176"/>
          <a:ext cx="892075" cy="136550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ym typeface="Symbol"/>
            </a:rPr>
            <a:t></a:t>
          </a:r>
          <a:r>
            <a:rPr lang="en-US" sz="1200" kern="1200" dirty="0"/>
            <a:t> 4 light charged leptons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low </a:t>
          </a:r>
          <a:r>
            <a:rPr lang="en-US" sz="1200" kern="1200" dirty="0" err="1"/>
            <a:t>meff</a:t>
          </a:r>
          <a:r>
            <a:rPr lang="en-US" sz="1200" kern="1200" dirty="0"/>
            <a:t> cut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General search</a:t>
          </a:r>
        </a:p>
      </dsp:txBody>
      <dsp:txXfrm rot="-5400000">
        <a:off x="768096" y="155086"/>
        <a:ext cx="1321956" cy="804979"/>
      </dsp:txXfrm>
    </dsp:sp>
    <dsp:sp modelId="{71281C5C-6F08-46DD-8E4B-46A31D7A7BF1}">
      <dsp:nvSpPr>
        <dsp:cNvPr id="0" name=""/>
        <dsp:cNvSpPr/>
      </dsp:nvSpPr>
      <dsp:spPr>
        <a:xfrm>
          <a:off x="0" y="27"/>
          <a:ext cx="768096" cy="11150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SR0A</a:t>
          </a:r>
        </a:p>
      </dsp:txBody>
      <dsp:txXfrm>
        <a:off x="37495" y="37522"/>
        <a:ext cx="693106" cy="1040104"/>
      </dsp:txXfrm>
    </dsp:sp>
    <dsp:sp modelId="{721C1735-205B-4067-8DDF-132A046765A7}">
      <dsp:nvSpPr>
        <dsp:cNvPr id="0" name=""/>
        <dsp:cNvSpPr/>
      </dsp:nvSpPr>
      <dsp:spPr>
        <a:xfrm rot="5400000">
          <a:off x="1004810" y="1045672"/>
          <a:ext cx="892075" cy="136550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ym typeface="Symbol"/>
            </a:rPr>
            <a:t></a:t>
          </a:r>
          <a:r>
            <a:rPr lang="en-US" sz="1200" kern="1200" dirty="0"/>
            <a:t> 4 light charged leptons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high </a:t>
          </a:r>
          <a:r>
            <a:rPr lang="en-US" sz="1200" kern="1200" dirty="0" err="1"/>
            <a:t>meff</a:t>
          </a:r>
          <a:r>
            <a:rPr lang="en-US" sz="1200" kern="1200" dirty="0"/>
            <a:t> cut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RPV LLE12k</a:t>
          </a:r>
        </a:p>
      </dsp:txBody>
      <dsp:txXfrm rot="-5400000">
        <a:off x="768096" y="1325934"/>
        <a:ext cx="1321956" cy="804979"/>
      </dsp:txXfrm>
    </dsp:sp>
    <dsp:sp modelId="{384B4D84-3B2B-447D-A9EC-D58F3838B772}">
      <dsp:nvSpPr>
        <dsp:cNvPr id="0" name=""/>
        <dsp:cNvSpPr/>
      </dsp:nvSpPr>
      <dsp:spPr>
        <a:xfrm>
          <a:off x="0" y="1170877"/>
          <a:ext cx="768096" cy="11150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SR0B</a:t>
          </a:r>
        </a:p>
      </dsp:txBody>
      <dsp:txXfrm>
        <a:off x="37495" y="1208372"/>
        <a:ext cx="693106" cy="10401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A50DBC-DB9A-4E8B-9CB0-850B37196F00}">
      <dsp:nvSpPr>
        <dsp:cNvPr id="0" name=""/>
        <dsp:cNvSpPr/>
      </dsp:nvSpPr>
      <dsp:spPr>
        <a:xfrm rot="5400000">
          <a:off x="1004810" y="-125176"/>
          <a:ext cx="892075" cy="136550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ym typeface="Symbol"/>
            </a:rPr>
            <a:t></a:t>
          </a:r>
          <a:r>
            <a:rPr lang="en-US" sz="1200" kern="1200" dirty="0"/>
            <a:t> 4 light charged leptons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low MET cut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 err="1"/>
            <a:t>higgsino</a:t>
          </a:r>
          <a:r>
            <a:rPr lang="en-US" sz="1200" b="1" kern="1200" dirty="0"/>
            <a:t> GGM</a:t>
          </a:r>
        </a:p>
      </dsp:txBody>
      <dsp:txXfrm rot="-5400000">
        <a:off x="768096" y="155086"/>
        <a:ext cx="1321956" cy="804979"/>
      </dsp:txXfrm>
    </dsp:sp>
    <dsp:sp modelId="{71281C5C-6F08-46DD-8E4B-46A31D7A7BF1}">
      <dsp:nvSpPr>
        <dsp:cNvPr id="0" name=""/>
        <dsp:cNvSpPr/>
      </dsp:nvSpPr>
      <dsp:spPr>
        <a:xfrm>
          <a:off x="0" y="27"/>
          <a:ext cx="768096" cy="111509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SR0C</a:t>
          </a:r>
        </a:p>
      </dsp:txBody>
      <dsp:txXfrm>
        <a:off x="37495" y="37522"/>
        <a:ext cx="693106" cy="1040104"/>
      </dsp:txXfrm>
    </dsp:sp>
    <dsp:sp modelId="{721C1735-205B-4067-8DDF-132A046765A7}">
      <dsp:nvSpPr>
        <dsp:cNvPr id="0" name=""/>
        <dsp:cNvSpPr/>
      </dsp:nvSpPr>
      <dsp:spPr>
        <a:xfrm rot="5400000">
          <a:off x="1004810" y="1045672"/>
          <a:ext cx="892075" cy="136550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ym typeface="Symbol"/>
            </a:rPr>
            <a:t></a:t>
          </a:r>
          <a:r>
            <a:rPr lang="en-US" sz="1200" kern="1200" dirty="0"/>
            <a:t> 4 light charged leptons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high MET cut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 err="1"/>
            <a:t>higgsino</a:t>
          </a:r>
          <a:r>
            <a:rPr lang="en-US" sz="1200" b="1" kern="1200" dirty="0"/>
            <a:t> GGM</a:t>
          </a:r>
        </a:p>
      </dsp:txBody>
      <dsp:txXfrm rot="-5400000">
        <a:off x="768096" y="1325934"/>
        <a:ext cx="1321956" cy="804979"/>
      </dsp:txXfrm>
    </dsp:sp>
    <dsp:sp modelId="{384B4D84-3B2B-447D-A9EC-D58F3838B772}">
      <dsp:nvSpPr>
        <dsp:cNvPr id="0" name=""/>
        <dsp:cNvSpPr/>
      </dsp:nvSpPr>
      <dsp:spPr>
        <a:xfrm>
          <a:off x="0" y="1170877"/>
          <a:ext cx="768096" cy="111509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SR0D</a:t>
          </a:r>
        </a:p>
      </dsp:txBody>
      <dsp:txXfrm>
        <a:off x="37495" y="1208372"/>
        <a:ext cx="693106" cy="10401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A50DBC-DB9A-4E8B-9CB0-850B37196F00}">
      <dsp:nvSpPr>
        <dsp:cNvPr id="0" name=""/>
        <dsp:cNvSpPr/>
      </dsp:nvSpPr>
      <dsp:spPr>
        <a:xfrm rot="5400000">
          <a:off x="1004810" y="-125176"/>
          <a:ext cx="892075" cy="136550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 3 light charged leptons, </a:t>
          </a:r>
          <a:r>
            <a:rPr lang="en-US" sz="1300" kern="1200" dirty="0">
              <a:sym typeface="Symbol"/>
            </a:rPr>
            <a:t> 1 τ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/>
            <a:t>RPV LLEi33</a:t>
          </a:r>
        </a:p>
      </dsp:txBody>
      <dsp:txXfrm rot="-5400000">
        <a:off x="768096" y="155086"/>
        <a:ext cx="1321956" cy="804979"/>
      </dsp:txXfrm>
    </dsp:sp>
    <dsp:sp modelId="{71281C5C-6F08-46DD-8E4B-46A31D7A7BF1}">
      <dsp:nvSpPr>
        <dsp:cNvPr id="0" name=""/>
        <dsp:cNvSpPr/>
      </dsp:nvSpPr>
      <dsp:spPr>
        <a:xfrm>
          <a:off x="0" y="27"/>
          <a:ext cx="768096" cy="111509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SR1</a:t>
          </a:r>
        </a:p>
      </dsp:txBody>
      <dsp:txXfrm>
        <a:off x="37495" y="37522"/>
        <a:ext cx="693106" cy="1040104"/>
      </dsp:txXfrm>
    </dsp:sp>
    <dsp:sp modelId="{721C1735-205B-4067-8DDF-132A046765A7}">
      <dsp:nvSpPr>
        <dsp:cNvPr id="0" name=""/>
        <dsp:cNvSpPr/>
      </dsp:nvSpPr>
      <dsp:spPr>
        <a:xfrm rot="5400000">
          <a:off x="1004810" y="1045672"/>
          <a:ext cx="892075" cy="136550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2 light charged leptons, </a:t>
          </a:r>
          <a:r>
            <a:rPr lang="en-US" sz="1300" kern="1200" dirty="0">
              <a:sym typeface="Symbol"/>
            </a:rPr>
            <a:t> 2 τ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/>
            <a:t>RPV LLEi33</a:t>
          </a:r>
        </a:p>
      </dsp:txBody>
      <dsp:txXfrm rot="-5400000">
        <a:off x="768096" y="1325934"/>
        <a:ext cx="1321956" cy="804979"/>
      </dsp:txXfrm>
    </dsp:sp>
    <dsp:sp modelId="{384B4D84-3B2B-447D-A9EC-D58F3838B772}">
      <dsp:nvSpPr>
        <dsp:cNvPr id="0" name=""/>
        <dsp:cNvSpPr/>
      </dsp:nvSpPr>
      <dsp:spPr>
        <a:xfrm>
          <a:off x="0" y="1170877"/>
          <a:ext cx="768096" cy="111509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SR2</a:t>
          </a:r>
        </a:p>
      </dsp:txBody>
      <dsp:txXfrm>
        <a:off x="37495" y="1208372"/>
        <a:ext cx="693106" cy="1040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AC423-2D22-4307-8D4E-AA8C1F7D0D7D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04E55-959A-47F4-8B3C-E864B21C3BD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04E55-959A-47F4-8B3C-E864B21C3B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33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04E55-959A-47F4-8B3C-E864B21C3B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99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E0A9-B8B8-4F04-9981-24014CEDF352}" type="datetime1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87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A0E72-B973-4D04-9A51-5A3517FB8FEA}" type="datetime1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06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F89C-C91A-40F0-9BEE-37BC26100B91}" type="datetime1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00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1C05B-8FFB-47CD-8649-D93A6508574A}" type="datetime1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20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F63D-37FE-430C-8F21-ED4016C8A030}" type="datetime1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2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7EC76-EC93-4D36-8BA3-77915FBC657B}" type="datetime1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80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C1315-DE71-40A2-93BC-7DA210525301}" type="datetime1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4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C1243-A5DB-4B62-9ACD-19540CB537F4}" type="datetime1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42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89ED0-DA6A-448E-9C07-45AD68C53657}" type="datetime1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4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12D6F-A4DB-401F-B2C7-17A58135D8C3}" type="datetime1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04D12-FDEE-4580-B349-5653A45F8629}" type="datetime1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4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D43F9-9310-415C-851E-D08C12179C95}" type="datetime1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AB06D-2527-4940-8170-19E7C894D0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0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openxmlformats.org/officeDocument/2006/relationships/image" Target="../media/image47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image" Target="../media/image46.png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diagramLayout" Target="../diagrams/layout6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40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hyperlink" Target="https://atlas.web.cern.ch/Atlas/GROUPS/PHYSICS/CONFNOTES/ATLAS-CONF-2017-035/" TargetMode="External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d/pdf/10.1103/PhysRevD.95.035031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ds.cern.ch/record/2261772/files/ATLAS-CONF-2017-029.pdf" TargetMode="Externa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atlas.web.cern.ch/Atlas/GROUPS/PHYSICS/PLOTS/FTAG-2017-001/" TargetMode="External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hyperlink" Target="https://atlas.web.cern.ch/Atlas/GROUPS/PHYSICS/PLOTS/MUON-2017-001/" TargetMode="External"/><Relationship Id="rId10" Type="http://schemas.openxmlformats.org/officeDocument/2006/relationships/image" Target="../media/image200.png"/><Relationship Id="rId4" Type="http://schemas.openxmlformats.org/officeDocument/2006/relationships/image" Target="../media/image99.png"/><Relationship Id="rId9" Type="http://schemas.openxmlformats.org/officeDocument/2006/relationships/hyperlink" Target="https://atlas.web.cern.ch/Atlas/GROUPS/PHYSICS/CONFNOTES/ATLAS-CONF-2017-029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tlas.web.cern.ch/Atlas/GROUPS/PHYSICS/PAPERS/PERF-2016-04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tlas.web.cern.ch/Atlas/GROUPS/PHYSICS/CONFNOTES/ATLAS-CONF-2017-035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hyperlink" Target="https://journals.aps.org/prd/pdf/10.1103/PhysRevD.95.035031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209.2716.pdf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156.png"/><Relationship Id="rId7" Type="http://schemas.openxmlformats.org/officeDocument/2006/relationships/image" Target="../media/image75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4" Type="http://schemas.openxmlformats.org/officeDocument/2006/relationships/image" Target="../media/image157.png"/><Relationship Id="rId9" Type="http://schemas.openxmlformats.org/officeDocument/2006/relationships/image" Target="../media/image77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3831"/>
            <a:ext cx="7772400" cy="1102519"/>
          </a:xfrm>
          <a:solidFill>
            <a:srgbClr val="FFFFFF">
              <a:alpha val="40000"/>
            </a:srgbClr>
          </a:solidFill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Searching for Supersymmetry at the Large Hadron Collider: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Quo Vadis?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19550"/>
            <a:ext cx="6400800" cy="990600"/>
          </a:xfrm>
          <a:solidFill>
            <a:srgbClr val="F8F8F8">
              <a:alpha val="40000"/>
            </a:srgbClr>
          </a:solidFill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Zinonas </a:t>
            </a:r>
            <a:r>
              <a:rPr lang="en-US" sz="1800" dirty="0" err="1">
                <a:solidFill>
                  <a:schemeClr val="tx1"/>
                </a:solidFill>
              </a:rPr>
              <a:t>Zinonos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MPI </a:t>
            </a:r>
            <a:r>
              <a:rPr lang="en-US" sz="1800" dirty="0" err="1">
                <a:solidFill>
                  <a:schemeClr val="tx1"/>
                </a:solidFill>
              </a:rPr>
              <a:t>für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Physik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chemeClr val="tx1"/>
                </a:solidFill>
              </a:rPr>
              <a:t>München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spc="300" dirty="0">
                <a:solidFill>
                  <a:schemeClr val="tx1"/>
                </a:solidFill>
              </a:rPr>
              <a:t>MLL </a:t>
            </a:r>
            <a:r>
              <a:rPr lang="en-US" sz="1800" spc="300" dirty="0" err="1">
                <a:solidFill>
                  <a:schemeClr val="tx1"/>
                </a:solidFill>
              </a:rPr>
              <a:t>Kolloquium</a:t>
            </a:r>
            <a:r>
              <a:rPr lang="en-US" sz="1800" spc="300" dirty="0">
                <a:solidFill>
                  <a:schemeClr val="tx1"/>
                </a:solidFill>
              </a:rPr>
              <a:t>, TUM – June 1</a:t>
            </a:r>
            <a:r>
              <a:rPr lang="en-US" sz="1800" spc="300" baseline="30000" dirty="0">
                <a:solidFill>
                  <a:schemeClr val="tx1"/>
                </a:solidFill>
              </a:rPr>
              <a:t>st</a:t>
            </a:r>
            <a:r>
              <a:rPr lang="en-US" sz="1800" spc="300" dirty="0">
                <a:solidFill>
                  <a:schemeClr val="tx1"/>
                </a:solidFill>
              </a:rPr>
              <a:t>, 2017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76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Signal Phenomenology in a Nutshell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81800" y="240506"/>
            <a:ext cx="2133600" cy="273844"/>
          </a:xfrm>
        </p:spPr>
        <p:txBody>
          <a:bodyPr/>
          <a:lstStyle/>
          <a:p>
            <a:fld id="{33EAB06D-2527-4940-8170-19E7C894D029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6200" y="3028950"/>
                <a:ext cx="1538626" cy="33855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≪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,</m:t>
                      </m:r>
                      <m:r>
                        <a:rPr lang="en-US" sz="1600" b="0" i="1" smtClean="0">
                          <a:latin typeface="Cambria Math"/>
                        </a:rPr>
                        <m:t>𝜇</m:t>
                      </m:r>
                      <m:r>
                        <a:rPr lang="en-US" sz="1600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3028950"/>
                <a:ext cx="1538626" cy="33855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093184" y="3105150"/>
                <a:ext cx="1488216" cy="33855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</m:d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≪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sz="1600" dirty="0">
                    <a:sym typeface="Symbol"/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184" y="3105150"/>
                <a:ext cx="1488216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162467" y="3528596"/>
                <a:ext cx="1638133" cy="33855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≪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467" y="3528596"/>
                <a:ext cx="1638133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097058" y="3497292"/>
                <a:ext cx="1493742" cy="33855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≪|</m:t>
                      </m:r>
                      <m:r>
                        <a:rPr lang="en-US" sz="1600" b="0" i="1" smtClean="0">
                          <a:latin typeface="Cambria Math"/>
                        </a:rPr>
                        <m:t>𝜇</m:t>
                      </m:r>
                      <m:r>
                        <a:rPr lang="en-US" sz="1600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58" y="3497292"/>
                <a:ext cx="1493742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795" y="560723"/>
            <a:ext cx="2880805" cy="4297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6306224" y="4857750"/>
            <a:ext cx="26091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Composition-dependent cross-sections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4800" y="3932932"/>
            <a:ext cx="5613090" cy="10772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In the EW sector, the mass </a:t>
            </a:r>
            <a:r>
              <a:rPr lang="en-US" sz="1600" dirty="0" err="1"/>
              <a:t>eigenstates</a:t>
            </a:r>
            <a:r>
              <a:rPr lang="en-US" sz="1600" dirty="0"/>
              <a:t> and mixing angles depend principally on the parameters: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/>
              <a:t>SUSY-</a:t>
            </a:r>
            <a:r>
              <a:rPr lang="en-US" sz="1600" dirty="0" err="1"/>
              <a:t>concerving</a:t>
            </a:r>
            <a:r>
              <a:rPr lang="en-US" sz="1600" dirty="0"/>
              <a:t> </a:t>
            </a:r>
            <a:r>
              <a:rPr lang="en-US" sz="1600" dirty="0" err="1"/>
              <a:t>higgsino</a:t>
            </a:r>
            <a:r>
              <a:rPr lang="en-US" sz="1600" dirty="0"/>
              <a:t>-mixing mass μ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 err="1"/>
              <a:t>gaugino</a:t>
            </a:r>
            <a:r>
              <a:rPr lang="en-US" sz="1600" dirty="0"/>
              <a:t> </a:t>
            </a:r>
            <a:r>
              <a:rPr lang="en-US" sz="1600" dirty="0" err="1"/>
              <a:t>Majorana</a:t>
            </a:r>
            <a:r>
              <a:rPr lang="en-US" sz="1600" dirty="0"/>
              <a:t> masses M</a:t>
            </a:r>
            <a:r>
              <a:rPr lang="en-US" sz="1600" baseline="-25000" dirty="0"/>
              <a:t>1</a:t>
            </a:r>
            <a:r>
              <a:rPr lang="en-US" sz="1600" dirty="0"/>
              <a:t> (</a:t>
            </a:r>
            <a:r>
              <a:rPr lang="en-US" sz="1600" dirty="0" err="1"/>
              <a:t>bino</a:t>
            </a:r>
            <a:r>
              <a:rPr lang="en-US" sz="1600" dirty="0"/>
              <a:t>), M</a:t>
            </a:r>
            <a:r>
              <a:rPr lang="en-US" sz="1600" baseline="-25000" dirty="0"/>
              <a:t>2</a:t>
            </a:r>
            <a:r>
              <a:rPr lang="en-US" sz="1600" dirty="0"/>
              <a:t> (wino)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228600" y="590550"/>
            <a:ext cx="4038600" cy="2173932"/>
            <a:chOff x="76200" y="742950"/>
            <a:chExt cx="3705895" cy="1945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59432" y="2381250"/>
              <a:ext cx="6400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59432" y="1009650"/>
              <a:ext cx="64008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267152" y="2381250"/>
              <a:ext cx="6400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267152" y="1009650"/>
              <a:ext cx="64008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059632" y="2381250"/>
              <a:ext cx="640080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059632" y="1009650"/>
              <a:ext cx="64008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67352" y="2381250"/>
              <a:ext cx="6400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67352" y="1009650"/>
              <a:ext cx="64008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67152" y="1085850"/>
              <a:ext cx="64008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267152" y="1695450"/>
              <a:ext cx="64008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267152" y="1771650"/>
              <a:ext cx="64008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059632" y="2305050"/>
              <a:ext cx="640080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059632" y="2228850"/>
              <a:ext cx="640080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867352" y="2000250"/>
              <a:ext cx="640080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867352" y="1924050"/>
              <a:ext cx="640080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867352" y="1847850"/>
              <a:ext cx="640080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867352" y="1085850"/>
              <a:ext cx="64008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29775" y="2457450"/>
              <a:ext cx="532777" cy="206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/>
                <a:t>bino</a:t>
              </a:r>
              <a:r>
                <a:rPr lang="en-US" sz="900" dirty="0"/>
                <a:t> LSP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32047" y="2457450"/>
              <a:ext cx="67518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wino NLSP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86147" y="2457450"/>
              <a:ext cx="83548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/>
                <a:t>higgsino</a:t>
              </a:r>
              <a:r>
                <a:rPr lang="en-US" sz="900" dirty="0"/>
                <a:t> NLSP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735012" y="2457450"/>
              <a:ext cx="10470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 err="1"/>
                <a:t>bino</a:t>
              </a:r>
              <a:r>
                <a:rPr lang="en-US" sz="900" b="1" dirty="0"/>
                <a:t>/</a:t>
              </a:r>
              <a:r>
                <a:rPr lang="en-US" sz="900" b="1" dirty="0" err="1"/>
                <a:t>higgsino</a:t>
              </a:r>
              <a:r>
                <a:rPr lang="en-US" sz="900" dirty="0"/>
                <a:t> mix</a:t>
              </a:r>
            </a:p>
          </p:txBody>
        </p:sp>
        <p:pic>
          <p:nvPicPr>
            <p:cNvPr id="1025" name="Picture 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09" y="2095500"/>
              <a:ext cx="161925" cy="209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6707" y="2095500"/>
              <a:ext cx="161925" cy="209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907" y="2095500"/>
              <a:ext cx="161925" cy="209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321" y="752475"/>
              <a:ext cx="114300" cy="18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232" y="752475"/>
              <a:ext cx="114300" cy="18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614" y="752475"/>
              <a:ext cx="400050" cy="190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1182" y="742950"/>
              <a:ext cx="400050" cy="190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3832" y="1409700"/>
              <a:ext cx="504825" cy="209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 rot="16200000">
              <a:off x="-622870" y="1600460"/>
              <a:ext cx="162897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spc="300" dirty="0" err="1"/>
                <a:t>sparticle</a:t>
              </a:r>
              <a:r>
                <a:rPr lang="en-US" sz="900" spc="300" dirty="0"/>
                <a:t>  masses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383232" y="819150"/>
              <a:ext cx="0" cy="171450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231" y="1588851"/>
              <a:ext cx="685800" cy="1750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4259" y="1916673"/>
              <a:ext cx="685800" cy="196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4267200" y="1504950"/>
            <a:ext cx="17823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Symbol"/>
              </a:rPr>
              <a:t>mass degenerate</a:t>
            </a:r>
          </a:p>
          <a:p>
            <a:r>
              <a:rPr lang="en-US" dirty="0">
                <a:sym typeface="Symbol"/>
              </a:rPr>
              <a:t>triplet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38" idx="0"/>
            <a:endCxn id="23" idx="2"/>
          </p:cNvCxnSpPr>
          <p:nvPr/>
        </p:nvCxnSpPr>
        <p:spPr>
          <a:xfrm flipV="1">
            <a:off x="845513" y="2737356"/>
            <a:ext cx="167687" cy="2915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0" idx="0"/>
            <a:endCxn id="24" idx="2"/>
          </p:cNvCxnSpPr>
          <p:nvPr/>
        </p:nvCxnSpPr>
        <p:spPr>
          <a:xfrm flipV="1">
            <a:off x="1843929" y="2764482"/>
            <a:ext cx="12188" cy="732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8" idx="0"/>
            <a:endCxn id="25" idx="2"/>
          </p:cNvCxnSpPr>
          <p:nvPr/>
        </p:nvCxnSpPr>
        <p:spPr>
          <a:xfrm flipH="1" flipV="1">
            <a:off x="2765264" y="2764482"/>
            <a:ext cx="72028" cy="34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9" idx="0"/>
            <a:endCxn id="26" idx="2"/>
          </p:cNvCxnSpPr>
          <p:nvPr/>
        </p:nvCxnSpPr>
        <p:spPr>
          <a:xfrm flipH="1" flipV="1">
            <a:off x="3696657" y="2764482"/>
            <a:ext cx="284877" cy="7641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ight Brace 52"/>
          <p:cNvSpPr/>
          <p:nvPr/>
        </p:nvSpPr>
        <p:spPr>
          <a:xfrm>
            <a:off x="4114800" y="1535855"/>
            <a:ext cx="152400" cy="56618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848600" y="2201936"/>
            <a:ext cx="1219200" cy="5984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strong production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629400" y="3954536"/>
            <a:ext cx="845597" cy="369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EW </a:t>
            </a:r>
            <a:r>
              <a:rPr lang="en-US" sz="1100" dirty="0"/>
              <a:t>production</a:t>
            </a:r>
          </a:p>
        </p:txBody>
      </p:sp>
      <p:cxnSp>
        <p:nvCxnSpPr>
          <p:cNvPr id="64" name="Straight Arrow Connector 63"/>
          <p:cNvCxnSpPr>
            <a:stCxn id="61" idx="2"/>
          </p:cNvCxnSpPr>
          <p:nvPr/>
        </p:nvCxnSpPr>
        <p:spPr>
          <a:xfrm flipH="1">
            <a:off x="8153400" y="2800350"/>
            <a:ext cx="304800" cy="346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1" idx="0"/>
          </p:cNvCxnSpPr>
          <p:nvPr/>
        </p:nvCxnSpPr>
        <p:spPr>
          <a:xfrm flipV="1">
            <a:off x="7052199" y="3638550"/>
            <a:ext cx="110601" cy="3159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8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0750"/>
            <a:ext cx="8229600" cy="156567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signatures with 4 leptons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38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660" y="53579"/>
            <a:ext cx="6902139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RPV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12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6274"/>
            <a:ext cx="1645920" cy="1621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33550"/>
            <a:ext cx="1645920" cy="1621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09950"/>
            <a:ext cx="1645920" cy="1621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09799" y="666750"/>
            <a:ext cx="67412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Simplified models of with RPC cascade &amp; RPV decay scenarios where the LSP is a </a:t>
            </a:r>
            <a:r>
              <a:rPr lang="en-US" dirty="0" err="1"/>
              <a:t>bino</a:t>
            </a:r>
            <a:r>
              <a:rPr lang="en-US" dirty="0"/>
              <a:t>-like       &amp; prompt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10 ≤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m</a:t>
            </a:r>
            <a:r>
              <a:rPr lang="en-US" i="1" baseline="-25000" dirty="0" err="1">
                <a:solidFill>
                  <a:schemeClr val="bg2">
                    <a:lumMod val="50000"/>
                  </a:schemeClr>
                </a:solidFill>
              </a:rPr>
              <a:t>LSP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 ≤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m</a:t>
            </a:r>
            <a:r>
              <a:rPr lang="en-US" i="1" baseline="-25000" dirty="0" err="1">
                <a:solidFill>
                  <a:schemeClr val="bg2">
                    <a:lumMod val="50000"/>
                  </a:schemeClr>
                </a:solidFill>
              </a:rPr>
              <a:t>NLSP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 -10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GeV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The RPV LSP decay is mediated by the lepton-number-violating super-potential term: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981604"/>
            <a:ext cx="2286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5" y="2343150"/>
            <a:ext cx="1647825" cy="50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42577" y="2952750"/>
            <a:ext cx="1396023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Yukawa coupling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8200" y="3199866"/>
            <a:ext cx="2575192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Lepton SU(2)-doublet super-field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0000" y="2859110"/>
            <a:ext cx="1254895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/>
              <a:t>Lepton singlet </a:t>
            </a:r>
          </a:p>
          <a:p>
            <a:pPr algn="ctr"/>
            <a:r>
              <a:rPr lang="en-US" sz="1400" dirty="0"/>
              <a:t>super-field</a:t>
            </a:r>
          </a:p>
        </p:txBody>
      </p:sp>
      <p:sp>
        <p:nvSpPr>
          <p:cNvPr id="30" name="Bent-Up Arrow 29"/>
          <p:cNvSpPr/>
          <p:nvPr/>
        </p:nvSpPr>
        <p:spPr>
          <a:xfrm>
            <a:off x="4114800" y="2823069"/>
            <a:ext cx="2323921" cy="24791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Bent-Up Arrow 36"/>
          <p:cNvSpPr/>
          <p:nvPr/>
        </p:nvSpPr>
        <p:spPr>
          <a:xfrm flipH="1">
            <a:off x="6962962" y="2799786"/>
            <a:ext cx="580838" cy="25188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/>
          <p:cNvSpPr/>
          <p:nvPr/>
        </p:nvSpPr>
        <p:spPr>
          <a:xfrm>
            <a:off x="6553200" y="2799787"/>
            <a:ext cx="182210" cy="33036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09800" y="3733621"/>
            <a:ext cx="65748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Two extreme scenarios of the </a:t>
            </a:r>
            <a:r>
              <a:rPr lang="en-US" i="1" dirty="0" err="1"/>
              <a:t>E</a:t>
            </a:r>
            <a:r>
              <a:rPr lang="en-US" dirty="0" err="1"/>
              <a:t>are</a:t>
            </a:r>
            <a:r>
              <a:rPr lang="en-US" dirty="0"/>
              <a:t> considered with different sensitivity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b="1" dirty="0"/>
              <a:t>LLE12k: </a:t>
            </a:r>
            <a:r>
              <a:rPr lang="en-US" dirty="0" err="1"/>
              <a:t>e,μ</a:t>
            </a:r>
            <a:r>
              <a:rPr lang="en-US" dirty="0"/>
              <a:t> - enriched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b="1" dirty="0"/>
              <a:t>LLEi33: </a:t>
            </a:r>
            <a:r>
              <a:rPr lang="en-US" dirty="0"/>
              <a:t>τ-favored</a:t>
            </a: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572" y="2371430"/>
            <a:ext cx="1202077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725" y="2371430"/>
            <a:ext cx="1202075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84771" y="1428750"/>
            <a:ext cx="1872629" cy="2616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m-degenerate wino-like NLSP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76528" y="3148340"/>
            <a:ext cx="1608133" cy="2616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m-degenerate                  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03893" y="4824740"/>
            <a:ext cx="1701107" cy="2616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 err="1"/>
              <a:t>gluino</a:t>
            </a:r>
            <a:r>
              <a:rPr lang="en-US" sz="1100" dirty="0"/>
              <a:t> pair-produced NLSP</a:t>
            </a:r>
          </a:p>
        </p:txBody>
      </p:sp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91639"/>
            <a:ext cx="353833" cy="194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7519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RPC Scenarios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742950"/>
                <a:ext cx="6019800" cy="4318575"/>
              </a:xfr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RPC scenarios with light                  </a:t>
                </a:r>
                <a:r>
                  <a:rPr lang="en-US" dirty="0" err="1"/>
                  <a:t>higgsino</a:t>
                </a:r>
                <a:r>
                  <a:rPr lang="en-US" dirty="0"/>
                  <a:t> states are well motivated by naturalness</a:t>
                </a:r>
              </a:p>
              <a:p>
                <a:pPr>
                  <a:buFont typeface="Wingdings" pitchFamily="2" charset="2"/>
                  <a:buChar char="q"/>
                </a:pPr>
                <a:endParaRPr lang="en-US" sz="700" dirty="0"/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General Gauge Mediated (GGM) SUSY models predict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/>
                          </a:rPr>
                          <m:t>𝐺</m:t>
                        </m:r>
                      </m:e>
                    </m:acc>
                  </m:oMath>
                </a14:m>
                <a:r>
                  <a:rPr lang="en-US" dirty="0"/>
                  <a:t> is nearly massless </a:t>
                </a:r>
                <a:r>
                  <a:rPr lang="en-US" dirty="0">
                    <a:solidFill>
                      <a:srgbClr val="0070C0"/>
                    </a:solidFill>
                    <a:sym typeface="Symbol"/>
                  </a:rPr>
                  <a:t> </a:t>
                </a:r>
                <a:r>
                  <a:rPr lang="en-US" dirty="0">
                    <a:solidFill>
                      <a:srgbClr val="0070C0"/>
                    </a:solidFill>
                  </a:rPr>
                  <a:t>opportunity to study light </a:t>
                </a:r>
                <a:r>
                  <a:rPr lang="en-US" dirty="0" err="1">
                    <a:solidFill>
                      <a:srgbClr val="0070C0"/>
                    </a:solidFill>
                  </a:rPr>
                  <a:t>higgsinos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sz="700" dirty="0">
                  <a:solidFill>
                    <a:srgbClr val="0070C0"/>
                  </a:solidFill>
                </a:endParaRPr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Experimentally challenging, as members of the </a:t>
                </a:r>
                <a:r>
                  <a:rPr lang="en-US" dirty="0" err="1"/>
                  <a:t>higgsino</a:t>
                </a:r>
                <a:r>
                  <a:rPr lang="en-US" dirty="0"/>
                  <a:t> triplet are close in mass </a:t>
                </a:r>
                <a:r>
                  <a:rPr lang="en-US" dirty="0">
                    <a:solidFill>
                      <a:srgbClr val="0070C0"/>
                    </a:solidFill>
                    <a:sym typeface="Symbol"/>
                  </a:rPr>
                  <a:t> </a:t>
                </a:r>
                <a:r>
                  <a:rPr lang="en-US" dirty="0">
                    <a:solidFill>
                      <a:srgbClr val="0070C0"/>
                    </a:solidFill>
                  </a:rPr>
                  <a:t>low-momentum decay products</a:t>
                </a:r>
              </a:p>
              <a:p>
                <a:pPr marL="0" indent="0">
                  <a:buNone/>
                </a:pPr>
                <a:endParaRPr lang="en-US" sz="800" dirty="0">
                  <a:solidFill>
                    <a:srgbClr val="0070C0"/>
                  </a:solidFill>
                </a:endParaRPr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Decays of the </a:t>
                </a:r>
                <a:r>
                  <a:rPr lang="en-US" dirty="0" err="1"/>
                  <a:t>higgsinos</a:t>
                </a:r>
                <a:r>
                  <a:rPr lang="en-US" dirty="0"/>
                  <a:t> to the LSP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</m:acc>
                  </m:oMath>
                </a14:m>
                <a:r>
                  <a:rPr lang="en-US" dirty="0"/>
                  <a:t> lead to on-shell Z/h </a:t>
                </a:r>
                <a:r>
                  <a:rPr lang="en-US" dirty="0">
                    <a:solidFill>
                      <a:srgbClr val="0070C0"/>
                    </a:solidFill>
                    <a:sym typeface="Symbol"/>
                  </a:rPr>
                  <a:t> </a:t>
                </a:r>
                <a:r>
                  <a:rPr lang="en-US" dirty="0">
                    <a:solidFill>
                      <a:srgbClr val="0070C0"/>
                    </a:solidFill>
                  </a:rPr>
                  <a:t>decay products that can be eventually reconstructed</a:t>
                </a:r>
              </a:p>
              <a:p>
                <a:pPr marL="0" indent="0">
                  <a:buNone/>
                </a:pPr>
                <a:endParaRPr lang="en-US" sz="800" dirty="0">
                  <a:solidFill>
                    <a:srgbClr val="0070C0"/>
                  </a:solidFill>
                </a:endParaRPr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         	   is set as a free parameter in final states with 4</a:t>
                </a:r>
                <a:r>
                  <a:rPr lang="en-US" dirty="0">
                    <a:latin typeface="Mistral"/>
                  </a:rPr>
                  <a:t>l</a:t>
                </a:r>
                <a:r>
                  <a:rPr lang="en-US" dirty="0"/>
                  <a:t> + Z candidate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742950"/>
                <a:ext cx="6019800" cy="4318575"/>
              </a:xfrm>
              <a:blipFill rotWithShape="1">
                <a:blip r:embed="rId2"/>
                <a:stretch>
                  <a:fillRect l="-303" t="-1966" r="-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164306"/>
            <a:ext cx="2133600" cy="273844"/>
          </a:xfrm>
        </p:spPr>
        <p:txBody>
          <a:bodyPr/>
          <a:lstStyle/>
          <a:p>
            <a:fld id="{33EAB06D-2527-4940-8170-19E7C894D029}" type="slidenum">
              <a:rPr lang="en-US" smtClean="0"/>
              <a:t>13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66750"/>
            <a:ext cx="2743200" cy="1761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571750"/>
            <a:ext cx="2743200" cy="1761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7882465" y="666750"/>
            <a:ext cx="0" cy="38862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02414" y="4400550"/>
            <a:ext cx="846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on-shell</a:t>
            </a:r>
          </a:p>
          <a:p>
            <a:pPr algn="ctr"/>
            <a:r>
              <a:rPr lang="en-US" sz="1600" dirty="0"/>
              <a:t>Z/h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73352" y="4400550"/>
            <a:ext cx="1318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off-shell</a:t>
            </a:r>
          </a:p>
          <a:p>
            <a:pPr algn="ctr"/>
            <a:r>
              <a:rPr lang="en-US" sz="1600" dirty="0"/>
              <a:t>gauge bosons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52925"/>
            <a:ext cx="14859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808664"/>
            <a:ext cx="914400" cy="23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380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Search Regions &amp; Backgrounds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240506"/>
            <a:ext cx="2133600" cy="273844"/>
          </a:xfrm>
        </p:spPr>
        <p:txBody>
          <a:bodyPr/>
          <a:lstStyle/>
          <a:p>
            <a:fld id="{33EAB06D-2527-4940-8170-19E7C894D029}" type="slidenum">
              <a:rPr lang="en-US" smtClean="0"/>
              <a:t>14</a:t>
            </a:fld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05150"/>
            <a:ext cx="3838575" cy="276225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8057667"/>
                  </p:ext>
                </p:extLst>
              </p:nvPr>
            </p:nvGraphicFramePr>
            <p:xfrm>
              <a:off x="457200" y="3486150"/>
              <a:ext cx="8156574" cy="15486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29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9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1757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90404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Background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Lepton Definition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Physics Processes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Estimate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Irreducible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prompt &amp; genuinely isolated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/>
                                </a:rPr>
                                <m:t>𝑍𝑍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latin typeface="Cambria Math"/>
                                </a:rPr>
                                <m:t>𝑊𝑊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𝑡𝑊𝑍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𝑉𝑉𝑍</m:t>
                              </m:r>
                            </m:oMath>
                          </a14:m>
                          <a:r>
                            <a:rPr lang="en-US" sz="16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6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600" dirty="0" err="1"/>
                            <a:t>tW</a:t>
                          </a:r>
                          <a:r>
                            <a:rPr lang="en-US" sz="1600" dirty="0"/>
                            <a:t>, Higgs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Reducible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non-prompt or non-isolated or </a:t>
                          </a:r>
                          <a:r>
                            <a:rPr lang="en-US" sz="1600" dirty="0" err="1"/>
                            <a:t>mis</a:t>
                          </a:r>
                          <a:r>
                            <a:rPr lang="en-US" sz="1600" dirty="0"/>
                            <a:t>-identified (fake)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6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600" dirty="0"/>
                            <a:t>W,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𝑡𝑡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600" dirty="0"/>
                            <a:t>, </a:t>
                          </a:r>
                          <a:r>
                            <a:rPr lang="en-US" sz="1600" dirty="0" err="1"/>
                            <a:t>Z+jets</a:t>
                          </a:r>
                          <a:r>
                            <a:rPr lang="en-US" sz="1600" dirty="0"/>
                            <a:t>, WZ, WW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Data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8057667"/>
                  </p:ext>
                </p:extLst>
              </p:nvPr>
            </p:nvGraphicFramePr>
            <p:xfrm>
              <a:off x="457200" y="3486150"/>
              <a:ext cx="8156574" cy="15486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/>
                    <a:gridCol w="3429000"/>
                    <a:gridCol w="2590800"/>
                    <a:gridCol w="917574"/>
                  </a:tblGrid>
                  <a:tr h="390404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Background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Lepton Definition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Physics Processes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Estimate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Irreducible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prompt &amp; genuinely isolated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79294" t="-70526" r="-35765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MC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b="1" dirty="0" smtClean="0">
                              <a:solidFill>
                                <a:srgbClr val="FF0000"/>
                              </a:solidFill>
                            </a:rPr>
                            <a:t>Reducible</a:t>
                          </a:r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non-prompt or non-isolated or </a:t>
                          </a:r>
                          <a:r>
                            <a:rPr lang="en-US" sz="1600" dirty="0" err="1" smtClean="0"/>
                            <a:t>mis</a:t>
                          </a:r>
                          <a:r>
                            <a:rPr lang="en-US" sz="1600" dirty="0" smtClean="0"/>
                            <a:t>-identified (fake)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79294" t="-170526" r="-35765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Data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11904142"/>
              </p:ext>
            </p:extLst>
          </p:nvPr>
        </p:nvGraphicFramePr>
        <p:xfrm>
          <a:off x="457200" y="666750"/>
          <a:ext cx="21336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131782916"/>
              </p:ext>
            </p:extLst>
          </p:nvPr>
        </p:nvGraphicFramePr>
        <p:xfrm>
          <a:off x="3356768" y="666750"/>
          <a:ext cx="21336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874854120"/>
              </p:ext>
            </p:extLst>
          </p:nvPr>
        </p:nvGraphicFramePr>
        <p:xfrm>
          <a:off x="6324600" y="666750"/>
          <a:ext cx="21336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91380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82677"/>
            <a:ext cx="8229600" cy="72747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Observations are consistent with the SM expectations within a local significance of at most 2.3σ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4-Lepton Results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19150"/>
            <a:ext cx="3354717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396" y="819150"/>
            <a:ext cx="3354717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37054" y="858619"/>
            <a:ext cx="140134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/>
              <a:t>m</a:t>
            </a:r>
            <a:r>
              <a:rPr lang="en-US" baseline="-25000" dirty="0" err="1"/>
              <a:t>eff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SR0A &amp; SR0B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6400" y="858619"/>
            <a:ext cx="114300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</a:t>
            </a:r>
            <a:r>
              <a:rPr lang="en-US" baseline="-25000" dirty="0" err="1"/>
              <a:t>eff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SR2</a:t>
            </a:r>
          </a:p>
        </p:txBody>
      </p:sp>
    </p:spTree>
    <p:extLst>
      <p:ext uri="{BB962C8B-B14F-4D97-AF65-F5344CB8AC3E}">
        <p14:creationId xmlns:p14="http://schemas.microsoft.com/office/powerpoint/2010/main" val="3009665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66750"/>
            <a:ext cx="3826982" cy="2798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124" y="689187"/>
            <a:ext cx="3825476" cy="2796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38" y="53579"/>
            <a:ext cx="8602862" cy="536971"/>
          </a:xfrm>
        </p:spPr>
        <p:txBody>
          <a:bodyPr>
            <a:noAutofit/>
          </a:bodyPr>
          <a:lstStyle/>
          <a:p>
            <a:r>
              <a:rPr 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Results Interpretation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34200" y="209550"/>
            <a:ext cx="2133600" cy="273844"/>
          </a:xfrm>
        </p:spPr>
        <p:txBody>
          <a:bodyPr/>
          <a:lstStyle/>
          <a:p>
            <a:fld id="{33EAB06D-2527-4940-8170-19E7C894D029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53000" y="3700753"/>
            <a:ext cx="365760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Signal model excluded at 95% CL (CL</a:t>
            </a:r>
            <a:r>
              <a:rPr lang="en-US" baseline="-25000" dirty="0"/>
              <a:t>s</a:t>
            </a:r>
            <a:r>
              <a:rPr lang="en-US" dirty="0"/>
              <a:t> of the </a:t>
            </a:r>
            <a:r>
              <a:rPr lang="en-US" dirty="0" err="1"/>
              <a:t>s+b</a:t>
            </a:r>
            <a:r>
              <a:rPr lang="en-US" dirty="0"/>
              <a:t> hypothesis &lt; 0.05)</a:t>
            </a:r>
          </a:p>
        </p:txBody>
      </p:sp>
      <p:sp>
        <p:nvSpPr>
          <p:cNvPr id="7" name="Rectangle 6"/>
          <p:cNvSpPr/>
          <p:nvPr/>
        </p:nvSpPr>
        <p:spPr>
          <a:xfrm>
            <a:off x="5302587" y="689186"/>
            <a:ext cx="1479213" cy="6633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RPV Wino NLSP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30391" y="706218"/>
                <a:ext cx="1139191" cy="646331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RPV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NLSP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91" y="706218"/>
                <a:ext cx="1139191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 rot="16200000">
                <a:off x="1436606" y="2267953"/>
                <a:ext cx="6659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𝐿𝐿</m:t>
                      </m:r>
                      <m:acc>
                        <m:accPr>
                          <m:chr m:val="̅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latin typeface="Cambria Math"/>
                            </a:rPr>
                            <m:t>𝐸</m:t>
                          </m:r>
                        </m:e>
                      </m:acc>
                      <m:r>
                        <a:rPr lang="en-US" sz="1100" b="0" i="1" smtClean="0">
                          <a:latin typeface="Cambria Math"/>
                        </a:rPr>
                        <m:t>𝑖</m:t>
                      </m:r>
                      <m:r>
                        <a:rPr lang="en-US" sz="1100" b="0" i="1" smtClean="0">
                          <a:latin typeface="Cambria Math"/>
                        </a:rPr>
                        <m:t>33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36606" y="2267953"/>
                <a:ext cx="665952" cy="2616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16200000">
                <a:off x="7125854" y="2144076"/>
                <a:ext cx="64030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/>
                      </a:rPr>
                      <m:t>𝐿𝐿</m:t>
                    </m:r>
                    <m:acc>
                      <m:accPr>
                        <m:chr m:val="̅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0" i="1" smtClean="0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sz="1100" dirty="0"/>
                  <a:t>12k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125854" y="2144076"/>
                <a:ext cx="640303" cy="261610"/>
              </a:xfrm>
              <a:prstGeom prst="rect">
                <a:avLst/>
              </a:prstGeom>
              <a:blipFill rotWithShape="1">
                <a:blip r:embed="rId6"/>
                <a:stretch>
                  <a:fillRect r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 rot="16200000">
                <a:off x="5632219" y="2336569"/>
                <a:ext cx="6659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𝐿𝐿</m:t>
                      </m:r>
                      <m:acc>
                        <m:accPr>
                          <m:chr m:val="̅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latin typeface="Cambria Math"/>
                            </a:rPr>
                            <m:t>𝐸</m:t>
                          </m:r>
                        </m:e>
                      </m:acc>
                      <m:r>
                        <a:rPr lang="en-US" sz="1100" b="0" i="1" smtClean="0">
                          <a:latin typeface="Cambria Math"/>
                        </a:rPr>
                        <m:t>𝑖</m:t>
                      </m:r>
                      <m:r>
                        <a:rPr lang="en-US" sz="1100" b="0" i="1" smtClean="0">
                          <a:latin typeface="Cambria Math"/>
                        </a:rPr>
                        <m:t>33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32219" y="2336569"/>
                <a:ext cx="665952" cy="2616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 rot="16200000">
                <a:off x="2553853" y="2097114"/>
                <a:ext cx="64030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/>
                      </a:rPr>
                      <m:t>𝐿𝐿</m:t>
                    </m:r>
                    <m:acc>
                      <m:accPr>
                        <m:chr m:val="̅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0" i="1" smtClean="0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sz="1100" dirty="0"/>
                  <a:t>12k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553853" y="2097114"/>
                <a:ext cx="640303" cy="261610"/>
              </a:xfrm>
              <a:prstGeom prst="rect">
                <a:avLst/>
              </a:prstGeom>
              <a:blipFill rotWithShape="1">
                <a:blip r:embed="rId8"/>
                <a:stretch>
                  <a:fillRect r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45582" y="3760218"/>
                <a:ext cx="3657600" cy="1326132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600" dirty="0"/>
                  <a:t>Exclusion limits extend to very high masses due to high lepton multiplicity </a:t>
                </a:r>
              </a:p>
              <a:p>
                <a:r>
                  <a:rPr lang="en-US" sz="1600" dirty="0"/>
                  <a:t> </a:t>
                </a:r>
              </a:p>
              <a:p>
                <a:r>
                  <a:rPr lang="en-US" sz="1600" dirty="0">
                    <a:sym typeface="Symbol"/>
                  </a:rPr>
                  <a:t> </a:t>
                </a:r>
                <a:r>
                  <a:rPr lang="en-US" sz="1600" dirty="0"/>
                  <a:t>x2 mass reach in the upper limits w.r.t. the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/>
                          </a:rPr>
                          <m:t>𝑠</m:t>
                        </m:r>
                      </m:e>
                    </m:rad>
                  </m:oMath>
                </a14:m>
                <a:r>
                  <a:rPr lang="en-US" sz="1600" dirty="0"/>
                  <a:t>=7,8 </a:t>
                </a:r>
                <a:r>
                  <a:rPr lang="en-US" sz="1600" dirty="0" err="1"/>
                  <a:t>TeV</a:t>
                </a:r>
                <a:r>
                  <a:rPr lang="en-US" sz="1600" dirty="0"/>
                  <a:t> analysis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2" y="3760218"/>
                <a:ext cx="3657600" cy="1326132"/>
              </a:xfrm>
              <a:prstGeom prst="rect">
                <a:avLst/>
              </a:prstGeom>
              <a:blipFill rotWithShape="1">
                <a:blip r:embed="rId9"/>
                <a:stretch>
                  <a:fillRect l="-497" t="-452" b="-4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419600" y="4400550"/>
            <a:ext cx="4648200" cy="64770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dirty="0"/>
              <a:t>Q: Indications that our endeavor in searching for SUSY is coming to an end?</a:t>
            </a:r>
          </a:p>
        </p:txBody>
      </p:sp>
    </p:spTree>
    <p:extLst>
      <p:ext uri="{BB962C8B-B14F-4D97-AF65-F5344CB8AC3E}">
        <p14:creationId xmlns:p14="http://schemas.microsoft.com/office/powerpoint/2010/main" val="2908712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24" y="53579"/>
            <a:ext cx="4943475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Future Developments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34200" y="240506"/>
            <a:ext cx="2133600" cy="273844"/>
          </a:xfrm>
        </p:spPr>
        <p:txBody>
          <a:bodyPr/>
          <a:lstStyle/>
          <a:p>
            <a:fld id="{33EAB06D-2527-4940-8170-19E7C894D029}" type="slidenum">
              <a:rPr lang="en-US" smtClean="0"/>
              <a:t>17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351472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00600" y="1733550"/>
            <a:ext cx="4191000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u="sng" dirty="0"/>
              <a:t>Exploit global event characteristics </a:t>
            </a:r>
            <a:r>
              <a:rPr lang="en-US" dirty="0"/>
              <a:t>(energy dispersal) using “event shape variables”, such as 		                   </a:t>
            </a:r>
            <a:r>
              <a:rPr lang="en-US" i="1" dirty="0"/>
              <a:t>Fox-Wolfram</a:t>
            </a:r>
            <a:r>
              <a:rPr lang="en-US" dirty="0"/>
              <a:t> moments,</a:t>
            </a:r>
          </a:p>
          <a:p>
            <a:r>
              <a:rPr lang="en-US" dirty="0"/>
              <a:t>Thrust, </a:t>
            </a:r>
            <a:r>
              <a:rPr lang="en-US" dirty="0" err="1"/>
              <a:t>Sphericity</a:t>
            </a:r>
            <a:r>
              <a:rPr lang="en-US" dirty="0"/>
              <a:t> ….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09950"/>
            <a:ext cx="2239461" cy="164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364230"/>
            <a:ext cx="2170148" cy="164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8600" y="2687419"/>
            <a:ext cx="43434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u="sng" dirty="0"/>
              <a:t>Sensitivity enhancement </a:t>
            </a:r>
            <a:r>
              <a:rPr lang="en-US" dirty="0"/>
              <a:t>- Di-tau </a:t>
            </a:r>
            <a:r>
              <a:rPr lang="en-US" dirty="0" err="1"/>
              <a:t>reco</a:t>
            </a:r>
            <a:r>
              <a:rPr lang="en-US" dirty="0"/>
              <a:t> to recover close by/collimated hadronic </a:t>
            </a:r>
            <a:r>
              <a:rPr lang="en-US" dirty="0" err="1"/>
              <a:t>τ’s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3033" y="57150"/>
            <a:ext cx="1505925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RPV         NLSP</a:t>
            </a:r>
          </a:p>
        </p:txBody>
      </p:sp>
      <p:pic>
        <p:nvPicPr>
          <p:cNvPr id="1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3350"/>
            <a:ext cx="353833" cy="194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3514725" y="3409950"/>
            <a:ext cx="0" cy="13716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95600" y="4095750"/>
            <a:ext cx="611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tauRec</a:t>
            </a:r>
            <a:endParaRPr lang="en-US" sz="1200" dirty="0"/>
          </a:p>
          <a:p>
            <a:pPr algn="ctr"/>
            <a:r>
              <a:rPr lang="en-US" sz="1200" dirty="0"/>
              <a:t>blind</a:t>
            </a:r>
          </a:p>
          <a:p>
            <a:pPr algn="ctr"/>
            <a:r>
              <a:rPr lang="en-US" sz="1200" dirty="0"/>
              <a:t>region</a:t>
            </a:r>
          </a:p>
        </p:txBody>
      </p:sp>
      <p:cxnSp>
        <p:nvCxnSpPr>
          <p:cNvPr id="14" name="Straight Arrow Connector 13"/>
          <p:cNvCxnSpPr>
            <a:stCxn id="9" idx="2"/>
            <a:endCxn id="10" idx="0"/>
          </p:cNvCxnSpPr>
          <p:nvPr/>
        </p:nvCxnSpPr>
        <p:spPr>
          <a:xfrm>
            <a:off x="2400300" y="3333750"/>
            <a:ext cx="800897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81000" y="1962150"/>
            <a:ext cx="1376362" cy="447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9" idx="0"/>
          </p:cNvCxnSpPr>
          <p:nvPr/>
        </p:nvCxnSpPr>
        <p:spPr>
          <a:xfrm flipH="1" flipV="1">
            <a:off x="990602" y="2409915"/>
            <a:ext cx="1409698" cy="277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025386" y="3581221"/>
            <a:ext cx="3966214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3. </a:t>
            </a:r>
            <a:r>
              <a:rPr lang="en-US" u="sng" dirty="0"/>
              <a:t>Machine learning</a:t>
            </a:r>
            <a:r>
              <a:rPr lang="en-US" dirty="0"/>
              <a:t>: optimize the</a:t>
            </a:r>
            <a:r>
              <a:rPr lang="en-US" b="1" dirty="0">
                <a:solidFill>
                  <a:schemeClr val="accent6"/>
                </a:solidFill>
              </a:rPr>
              <a:t> S/B separation</a:t>
            </a:r>
            <a:r>
              <a:rPr lang="en-US" dirty="0"/>
              <a:t> based on robust multivariate classification algorithms (Boosted Decision Trees, NN, Deep ML, …)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38600" y="742950"/>
            <a:ext cx="4789773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u="sng" dirty="0"/>
              <a:t>Constrain systematic uncertainties</a:t>
            </a:r>
            <a:r>
              <a:rPr lang="en-US" dirty="0"/>
              <a:t> by adopting</a:t>
            </a:r>
          </a:p>
          <a:p>
            <a:r>
              <a:rPr lang="en-US" dirty="0"/>
              <a:t>data-driven techniques for background estimates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905000" y="1123950"/>
            <a:ext cx="304800" cy="381000"/>
            <a:chOff x="1905000" y="1123950"/>
            <a:chExt cx="304800" cy="381000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1905000" y="135255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209800" y="1123950"/>
              <a:ext cx="0" cy="38100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 flipH="1">
            <a:off x="2819400" y="1123950"/>
            <a:ext cx="304800" cy="381000"/>
            <a:chOff x="1905000" y="1123950"/>
            <a:chExt cx="304800" cy="381000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1905000" y="135255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209800" y="1123950"/>
              <a:ext cx="0" cy="38100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86" y="2366706"/>
            <a:ext cx="1710614" cy="740170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>
            <a:stCxn id="26" idx="1"/>
          </p:cNvCxnSpPr>
          <p:nvPr/>
        </p:nvCxnSpPr>
        <p:spPr>
          <a:xfrm flipH="1">
            <a:off x="3124200" y="1066116"/>
            <a:ext cx="914400" cy="2292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165192" y="4418915"/>
            <a:ext cx="36576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39792" y="4411123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ΔR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87397" y="1685151"/>
            <a:ext cx="1556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cross-section gradient</a:t>
            </a:r>
          </a:p>
        </p:txBody>
      </p:sp>
      <p:sp>
        <p:nvSpPr>
          <p:cNvPr id="33" name="TextBox 32"/>
          <p:cNvSpPr txBox="1"/>
          <p:nvPr/>
        </p:nvSpPr>
        <p:spPr>
          <a:xfrm rot="19663297">
            <a:off x="2249853" y="650258"/>
            <a:ext cx="144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acceptance gradient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819400" y="2075399"/>
            <a:ext cx="11423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763297" flipV="1">
            <a:off x="2438400" y="445493"/>
            <a:ext cx="6096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20100726">
            <a:off x="1272661" y="431916"/>
            <a:ext cx="142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kinematic boundary</a:t>
            </a:r>
          </a:p>
        </p:txBody>
      </p:sp>
    </p:spTree>
    <p:extLst>
      <p:ext uri="{BB962C8B-B14F-4D97-AF65-F5344CB8AC3E}">
        <p14:creationId xmlns:p14="http://schemas.microsoft.com/office/powerpoint/2010/main" val="2224659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190750"/>
            <a:ext cx="8229600" cy="1565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electroweak production &amp; </a:t>
            </a:r>
            <a:r>
              <a:rPr lang="en-US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staus</a:t>
            </a:r>
            <a:endParaRPr lang="en-US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2779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6324600" cy="536971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Stau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searches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666750"/>
                <a:ext cx="6477000" cy="31242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6699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sym typeface="Symbol"/>
                  </a:rPr>
                  <a:t></a:t>
                </a:r>
                <a:r>
                  <a:rPr lang="en-US" b="1" dirty="0">
                    <a:sym typeface="Symbol"/>
                  </a:rPr>
                  <a:t> </a:t>
                </a:r>
                <a:r>
                  <a:rPr lang="en-US" dirty="0"/>
                  <a:t>Mass of lightest 3</a:t>
                </a:r>
                <a:r>
                  <a:rPr lang="en-US" baseline="30000" dirty="0"/>
                  <a:t>rd</a:t>
                </a:r>
                <a:r>
                  <a:rPr lang="en-US" dirty="0"/>
                  <a:t>-generation </a:t>
                </a:r>
                <a:r>
                  <a:rPr lang="en-US" dirty="0" err="1"/>
                  <a:t>sparticles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χ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/>
                          </a:rPr>
                          <m:t>±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χ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should be ~</a:t>
                </a:r>
                <a:r>
                  <a:rPr lang="en-US" dirty="0">
                    <a:latin typeface="Freestyle Script" pitchFamily="66" charset="0"/>
                  </a:rPr>
                  <a:t>O</a:t>
                </a:r>
                <a:r>
                  <a:rPr lang="en-US" dirty="0"/>
                  <a:t>(100 </a:t>
                </a:r>
                <a:r>
                  <a:rPr lang="en-US" dirty="0" err="1"/>
                  <a:t>GeV</a:t>
                </a:r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 - </a:t>
                </a:r>
                <a:r>
                  <a:rPr lang="en-US" sz="2600" dirty="0">
                    <a:solidFill>
                      <a:srgbClr val="0070C0"/>
                    </a:solidFill>
                  </a:rPr>
                  <a:t>arguments suggested by Naturalness to protect </a:t>
                </a:r>
                <a:r>
                  <a:rPr lang="en-US" sz="2600" dirty="0" err="1">
                    <a:solidFill>
                      <a:srgbClr val="0070C0"/>
                    </a:solidFill>
                  </a:rPr>
                  <a:t>m</a:t>
                </a:r>
                <a:r>
                  <a:rPr lang="en-US" sz="2600" baseline="-25000" dirty="0" err="1">
                    <a:solidFill>
                      <a:srgbClr val="0070C0"/>
                    </a:solidFill>
                  </a:rPr>
                  <a:t>H</a:t>
                </a:r>
                <a:r>
                  <a:rPr lang="en-US" sz="2600" dirty="0">
                    <a:solidFill>
                      <a:srgbClr val="0070C0"/>
                    </a:solidFill>
                  </a:rPr>
                  <a:t> from </a:t>
                </a:r>
                <a:r>
                  <a:rPr lang="en-US" sz="2600" dirty="0" err="1">
                    <a:solidFill>
                      <a:srgbClr val="0070C0"/>
                    </a:solidFill>
                  </a:rPr>
                  <a:t>quadratically</a:t>
                </a:r>
                <a:r>
                  <a:rPr lang="en-US" sz="2600" dirty="0">
                    <a:solidFill>
                      <a:srgbClr val="0070C0"/>
                    </a:solidFill>
                  </a:rPr>
                  <a:t> divergent quantum corrections</a:t>
                </a:r>
              </a:p>
              <a:p>
                <a:pPr marL="0" indent="0">
                  <a:buNone/>
                </a:pPr>
                <a:endParaRPr lang="en-US" sz="1300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6699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sym typeface="Symbol"/>
                  </a:rPr>
                  <a:t></a:t>
                </a:r>
                <a:r>
                  <a:rPr lang="en-US" b="1" dirty="0">
                    <a:sym typeface="Symbol"/>
                  </a:rPr>
                  <a:t> </a:t>
                </a:r>
                <a:r>
                  <a:rPr lang="en-US" dirty="0"/>
                  <a:t>Models with light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</m:e>
                    </m:acc>
                  </m:oMath>
                </a14:m>
                <a:r>
                  <a:rPr lang="en-US" dirty="0"/>
                  <a:t> are consistent with current matter data from cosmological observations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6699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sym typeface="Symbol"/>
                  </a:rPr>
                  <a:t></a:t>
                </a:r>
                <a:r>
                  <a:rPr lang="en-US" b="1" dirty="0">
                    <a:sym typeface="Symbol"/>
                  </a:rPr>
                  <a:t> </a:t>
                </a:r>
                <a:r>
                  <a:rPr lang="en-US" dirty="0"/>
                  <a:t>In the context of </a:t>
                </a:r>
                <a:r>
                  <a:rPr lang="en-US" dirty="0" err="1"/>
                  <a:t>pMSSM</a:t>
                </a:r>
                <a:r>
                  <a:rPr lang="en-US" dirty="0"/>
                  <a:t>, EW production of direct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𝜏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’s becomes dominant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χ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/>
                          </a:rPr>
                          <m:t>±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χ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are heavy (     is </a:t>
                </a:r>
                <a:r>
                  <a:rPr lang="en-US" dirty="0" err="1"/>
                  <a:t>bino</a:t>
                </a:r>
                <a:r>
                  <a:rPr lang="en-US" dirty="0"/>
                  <a:t>-like):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666750"/>
                <a:ext cx="6477000" cy="3124200"/>
              </a:xfrm>
              <a:blipFill rotWithShape="1">
                <a:blip r:embed="rId3"/>
                <a:stretch>
                  <a:fillRect l="-1318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2400" y="209550"/>
            <a:ext cx="2133600" cy="273844"/>
          </a:xfrm>
        </p:spPr>
        <p:txBody>
          <a:bodyPr/>
          <a:lstStyle/>
          <a:p>
            <a:pPr algn="l"/>
            <a:fld id="{33EAB06D-2527-4940-8170-19E7C894D029}" type="slidenum">
              <a:rPr lang="en-US" smtClean="0"/>
              <a:pPr algn="l"/>
              <a:t>19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933" y="9525"/>
            <a:ext cx="205740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933" y="1809750"/>
            <a:ext cx="205740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933" y="3495675"/>
            <a:ext cx="205740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45332"/>
            <a:ext cx="2914650" cy="1038225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120" y="3028950"/>
            <a:ext cx="182880" cy="289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81450" y="3790950"/>
            <a:ext cx="2287806" cy="10926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Simplified model with </a:t>
            </a:r>
          </a:p>
          <a:p>
            <a:r>
              <a:rPr lang="en-US" dirty="0" err="1"/>
              <a:t>stau</a:t>
            </a:r>
            <a:r>
              <a:rPr lang="en-US" dirty="0"/>
              <a:t> mixing</a:t>
            </a:r>
          </a:p>
          <a:p>
            <a:endParaRPr lang="en-US" sz="1100" dirty="0"/>
          </a:p>
          <a:p>
            <a:endParaRPr lang="en-US" dirty="0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483507"/>
            <a:ext cx="17716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05600" y="38100"/>
            <a:ext cx="2353733" cy="3448050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705600" y="3562350"/>
            <a:ext cx="2353733" cy="1543050"/>
          </a:xfrm>
          <a:prstGeom prst="rect">
            <a:avLst/>
          </a:prstGeom>
          <a:noFill/>
          <a:ln>
            <a:solidFill>
              <a:srgbClr val="6699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59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34130861"/>
              </p:ext>
            </p:extLst>
          </p:nvPr>
        </p:nvGraphicFramePr>
        <p:xfrm>
          <a:off x="1524000" y="7429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1707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495550"/>
            <a:ext cx="3048000" cy="2216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57912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Current Results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0" y="285750"/>
            <a:ext cx="2133600" cy="273844"/>
          </a:xfrm>
        </p:spPr>
        <p:txBody>
          <a:bodyPr/>
          <a:lstStyle/>
          <a:p>
            <a:pPr algn="l"/>
            <a:fld id="{33EAB06D-2527-4940-8170-19E7C894D029}" type="slidenum">
              <a:rPr lang="en-US" smtClean="0"/>
              <a:pPr algn="l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28600" y="685800"/>
                <a:ext cx="5867400" cy="31823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solidFill>
                      <a:schemeClr val="tx1"/>
                    </a:solidFill>
                  </a:rPr>
                  <a:t>Search for wino-like          </a:t>
                </a:r>
                <a:r>
                  <a:rPr lang="en-US" sz="1600" dirty="0">
                    <a:solidFill>
                      <a:srgbClr val="FF0000"/>
                    </a:solidFill>
                  </a:rPr>
                  <a:t>-pairs </a:t>
                </a:r>
                <a:r>
                  <a:rPr lang="en-US" sz="1600" dirty="0">
                    <a:solidFill>
                      <a:schemeClr val="tx1"/>
                    </a:solidFill>
                  </a:rPr>
                  <a:t>and          </a:t>
                </a:r>
                <a:r>
                  <a:rPr lang="en-US" sz="1600" dirty="0">
                    <a:solidFill>
                      <a:srgbClr val="0070C0"/>
                    </a:solidFill>
                  </a:rPr>
                  <a:t>-association</a:t>
                </a:r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>
                    <a:solidFill>
                      <a:srgbClr val="4F81BD"/>
                    </a:solidFill>
                  </a:rPr>
                  <a:t>(combined) </a:t>
                </a:r>
                <a:r>
                  <a:rPr lang="en-US" sz="1600" dirty="0">
                    <a:solidFill>
                      <a:schemeClr val="tx1"/>
                    </a:solidFill>
                  </a:rPr>
                  <a:t>– decay into on-shell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𝜏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-pairs </a:t>
                </a:r>
                <a:endParaRPr lang="en-US" sz="1600" dirty="0"/>
              </a:p>
              <a:p>
                <a:pPr marL="0" indent="0">
                  <a:buFont typeface="Arial" pitchFamily="34" charset="0"/>
                  <a:buNone/>
                </a:pPr>
                <a:endParaRPr lang="en-US" sz="60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1" dirty="0"/>
                  <a:t>Final states with…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sz="1600" dirty="0" err="1"/>
                  <a:t>Hadronicaly</a:t>
                </a:r>
                <a:r>
                  <a:rPr lang="en-US" sz="1600" dirty="0"/>
                  <a:t> decaying </a:t>
                </a:r>
                <a:r>
                  <a:rPr lang="en-US" sz="1600" dirty="0" err="1"/>
                  <a:t>τ’s</a:t>
                </a:r>
                <a:endParaRPr lang="en-US" sz="1600" dirty="0"/>
              </a:p>
              <a:p>
                <a:pPr>
                  <a:buFont typeface="Wingdings" pitchFamily="2" charset="2"/>
                  <a:buChar char="q"/>
                </a:pPr>
                <a:r>
                  <a:rPr lang="en-US" sz="1600" dirty="0"/>
                  <a:t>Significant </a:t>
                </a:r>
                <a:r>
                  <a:rPr lang="en-US" sz="1600" dirty="0" err="1"/>
                  <a:t>E</a:t>
                </a:r>
                <a:r>
                  <a:rPr lang="en-US" sz="1600" baseline="-25000" dirty="0" err="1"/>
                  <a:t>T</a:t>
                </a:r>
                <a:r>
                  <a:rPr lang="en-US" sz="1600" baseline="30000" dirty="0" err="1"/>
                  <a:t>miss</a:t>
                </a:r>
                <a:endParaRPr lang="en-US" sz="1600" baseline="30000" dirty="0"/>
              </a:p>
              <a:p>
                <a:pPr>
                  <a:buFont typeface="Wingdings" pitchFamily="2" charset="2"/>
                  <a:buChar char="q"/>
                </a:pPr>
                <a:r>
                  <a:rPr lang="en-US" sz="1600" dirty="0"/>
                  <a:t>Low jet activity – only ISR jets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b="1" dirty="0"/>
                  <a:t>Assumptions: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Palatino"/>
                  </a:rPr>
                  <a:t>● </a:t>
                </a:r>
                <a:r>
                  <a:rPr lang="en-US" sz="1600" dirty="0"/>
                  <a:t>m(NLSP) = 600 </a:t>
                </a:r>
                <a:r>
                  <a:rPr lang="en-US" sz="1600" dirty="0" err="1"/>
                  <a:t>GeV</a:t>
                </a: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>
                    <a:latin typeface="Palatino"/>
                  </a:rPr>
                  <a:t>● </a:t>
                </a:r>
                <a:r>
                  <a:rPr lang="en-US" sz="1600" dirty="0"/>
                  <a:t>LSP is massless</a:t>
                </a: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85800"/>
                <a:ext cx="5867400" cy="3182302"/>
              </a:xfrm>
              <a:prstGeom prst="rect">
                <a:avLst/>
              </a:prstGeom>
              <a:blipFill rotWithShape="1">
                <a:blip r:embed="rId3"/>
                <a:stretch>
                  <a:fillRect l="-624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57150"/>
            <a:ext cx="3108960" cy="2415923"/>
          </a:xfrm>
          <a:prstGeom prst="rect">
            <a:avLst/>
          </a:prstGeom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40" y="2647950"/>
            <a:ext cx="3108960" cy="2415923"/>
          </a:xfrm>
          <a:prstGeom prst="rect">
            <a:avLst/>
          </a:prstGeom>
          <a:ln w="28575">
            <a:solidFill>
              <a:srgbClr val="6699FF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736934"/>
            <a:ext cx="356381" cy="182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354" y="742950"/>
            <a:ext cx="328246" cy="182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41157" y="1962150"/>
            <a:ext cx="107593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LEP limits</a:t>
            </a:r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 flipV="1">
            <a:off x="5517093" y="1962150"/>
            <a:ext cx="82906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3"/>
          </p:cNvCxnSpPr>
          <p:nvPr/>
        </p:nvCxnSpPr>
        <p:spPr>
          <a:xfrm>
            <a:off x="5517093" y="2146816"/>
            <a:ext cx="829064" cy="21775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419600" y="1123950"/>
                <a:ext cx="1311065" cy="64934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ATLAS limits</a:t>
                </a:r>
              </a:p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e>
                    </m:rad>
                  </m:oMath>
                </a14:m>
                <a:r>
                  <a:rPr lang="en-US" dirty="0"/>
                  <a:t>=8 </a:t>
                </a:r>
                <a:r>
                  <a:rPr lang="en-US" dirty="0" err="1"/>
                  <a:t>TeV</a:t>
                </a:r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123950"/>
                <a:ext cx="1311065" cy="649345"/>
              </a:xfrm>
              <a:prstGeom prst="rect">
                <a:avLst/>
              </a:prstGeom>
              <a:blipFill rotWithShape="1">
                <a:blip r:embed="rId8"/>
                <a:stretch>
                  <a:fillRect l="-2740" t="-2703" r="-2740" b="-1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304800" y="3982819"/>
            <a:ext cx="22098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LHC limits supersede LEP results but… </a:t>
            </a: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2" y="4803093"/>
            <a:ext cx="3024188" cy="283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9" name="Straight Arrow Connector 28"/>
          <p:cNvCxnSpPr>
            <a:stCxn id="23" idx="3"/>
          </p:cNvCxnSpPr>
          <p:nvPr/>
        </p:nvCxnSpPr>
        <p:spPr>
          <a:xfrm>
            <a:off x="5730665" y="1448623"/>
            <a:ext cx="1081828" cy="4252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3" idx="3"/>
          </p:cNvCxnSpPr>
          <p:nvPr/>
        </p:nvCxnSpPr>
        <p:spPr>
          <a:xfrm>
            <a:off x="5730665" y="1448623"/>
            <a:ext cx="1462828" cy="28757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783359" y="-5894"/>
            <a:ext cx="11320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10"/>
              </a:rPr>
              <a:t>ATLAS-CONF-2017-035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24659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77196"/>
            <a:ext cx="2560320" cy="260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Direct </a:t>
            </a:r>
            <a:r>
              <a:rPr lang="en-US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stau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0" y="2266950"/>
            <a:ext cx="4712504" cy="20574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sz="1800" dirty="0"/>
              <a:t>Low sensitivity due to the low cross-section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itchFamily="2" charset="2"/>
              <a:buChar char="Ø"/>
            </a:pPr>
            <a:r>
              <a:rPr lang="en-US" sz="1800" dirty="0">
                <a:solidFill>
                  <a:srgbClr val="0070C0"/>
                </a:solidFill>
              </a:rPr>
              <a:t>Run1 analysis: </a:t>
            </a:r>
            <a:r>
              <a:rPr lang="en-US" sz="1800" dirty="0"/>
              <a:t>consider only tau hadronic final states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Method of estimating the tau-jet fakes background is statistically limited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240506"/>
            <a:ext cx="2133600" cy="273844"/>
          </a:xfrm>
        </p:spPr>
        <p:txBody>
          <a:bodyPr/>
          <a:lstStyle/>
          <a:p>
            <a:fld id="{33EAB06D-2527-4940-8170-19E7C894D029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800600" y="962620"/>
                <a:ext cx="4114800" cy="92333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/>
                  <a:t>Upper limits at 95% CL on </a:t>
                </a:r>
                <a:r>
                  <a:rPr lang="en-US" dirty="0" err="1"/>
                  <a:t>σ</a:t>
                </a:r>
                <a:r>
                  <a:rPr lang="en-US" baseline="-25000" dirty="0" err="1"/>
                  <a:t>signal</a:t>
                </a:r>
                <a:r>
                  <a:rPr lang="en-US" dirty="0"/>
                  <a:t> for the associated production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set by LEP and LHC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962620"/>
                <a:ext cx="4114800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1031" t="-1935" b="-8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278124" y="4476750"/>
            <a:ext cx="325627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Any ideas to improve sensitivity?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228600" y="73452"/>
            <a:ext cx="2560320" cy="2422098"/>
            <a:chOff x="228600" y="171311"/>
            <a:chExt cx="2751667" cy="260311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09576"/>
              <a:ext cx="2743200" cy="19654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067" y="2343150"/>
              <a:ext cx="2743200" cy="431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2830" y="617919"/>
              <a:ext cx="519642" cy="175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039" y="1244878"/>
              <a:ext cx="1140354" cy="217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71311"/>
              <a:ext cx="2281237" cy="227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23489" y="2876550"/>
                <a:ext cx="1579407" cy="64633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/>
                  <a:t>LEP exclusion</a:t>
                </a:r>
              </a:p>
              <a:p>
                <a:r>
                  <a:rPr lang="fr-FR" dirty="0"/>
                  <a:t>m(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</m:e>
                    </m:acc>
                  </m:oMath>
                </a14:m>
                <a:r>
                  <a:rPr lang="fr-FR" dirty="0"/>
                  <a:t>) ≳ 90 </a:t>
                </a:r>
                <a:r>
                  <a:rPr lang="fr-FR" dirty="0" err="1"/>
                  <a:t>GeV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489" y="2876550"/>
                <a:ext cx="1579407" cy="64633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819400" y="791111"/>
                <a:ext cx="1828800" cy="132343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600" b="1" dirty="0"/>
                  <a:t>Run1 analysis</a:t>
                </a:r>
              </a:p>
              <a:p>
                <a:r>
                  <a:rPr lang="en-US" sz="1600" dirty="0"/>
                  <a:t>Best observed upper limit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600" dirty="0"/>
                  <a:t> mass of ~109 </a:t>
                </a:r>
                <a:r>
                  <a:rPr lang="en-US" sz="1600" dirty="0" err="1"/>
                  <a:t>GeV</a:t>
                </a:r>
                <a:r>
                  <a:rPr lang="en-US" sz="1600" dirty="0"/>
                  <a:t> &amp; 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791111"/>
                <a:ext cx="1828800" cy="132343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857911"/>
            <a:ext cx="1119554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4659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Prospects for the direct </a:t>
            </a:r>
            <a:r>
              <a:rPr lang="en-US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stau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52550"/>
            <a:ext cx="5029200" cy="1859026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Add the </a:t>
            </a:r>
            <a:r>
              <a:rPr lang="en-US" b="1" dirty="0" err="1">
                <a:solidFill>
                  <a:srgbClr val="C00000"/>
                </a:solidFill>
              </a:rPr>
              <a:t>τ</a:t>
            </a:r>
            <a:r>
              <a:rPr lang="en-US" b="1" baseline="-25000" dirty="0" err="1">
                <a:solidFill>
                  <a:srgbClr val="C00000"/>
                </a:solidFill>
              </a:rPr>
              <a:t>lep</a:t>
            </a:r>
            <a:r>
              <a:rPr lang="en-US" b="1" dirty="0" err="1">
                <a:solidFill>
                  <a:srgbClr val="C00000"/>
                </a:solidFill>
              </a:rPr>
              <a:t>τ</a:t>
            </a:r>
            <a:r>
              <a:rPr lang="en-US" b="1" baseline="-25000" dirty="0" err="1">
                <a:solidFill>
                  <a:srgbClr val="C00000"/>
                </a:solidFill>
              </a:rPr>
              <a:t>had</a:t>
            </a:r>
            <a:r>
              <a:rPr lang="en-US" dirty="0">
                <a:solidFill>
                  <a:srgbClr val="6699FF"/>
                </a:solidFill>
              </a:rPr>
              <a:t> </a:t>
            </a:r>
            <a:r>
              <a:rPr lang="en-US" dirty="0"/>
              <a:t>final state!</a:t>
            </a:r>
          </a:p>
          <a:p>
            <a:r>
              <a:rPr lang="en-US" dirty="0"/>
              <a:t>highly QCD-jet-clean topology</a:t>
            </a:r>
          </a:p>
          <a:p>
            <a:r>
              <a:rPr lang="en-US" dirty="0"/>
              <a:t>use a genuine data-driven technique for the jet-to-tau fake background calculation</a:t>
            </a:r>
          </a:p>
          <a:p>
            <a:r>
              <a:rPr lang="en-US" dirty="0"/>
              <a:t>maximize acceptance by exploiting lepton triggers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04800" y="4767263"/>
            <a:ext cx="2133600" cy="273844"/>
          </a:xfrm>
        </p:spPr>
        <p:txBody>
          <a:bodyPr/>
          <a:lstStyle/>
          <a:p>
            <a:pPr algn="l"/>
            <a:fld id="{33EAB06D-2527-4940-8170-19E7C894D029}" type="slidenum">
              <a:rPr lang="en-US" smtClean="0"/>
              <a:pPr algn="l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86401" y="2647950"/>
                <a:ext cx="3505200" cy="203132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Q: </a:t>
                </a:r>
                <a:r>
                  <a:rPr lang="en-US" dirty="0"/>
                  <a:t>More sophisticated approaches?</a:t>
                </a:r>
              </a:p>
              <a:p>
                <a:endParaRPr lang="en-US" dirty="0"/>
              </a:p>
              <a:p>
                <a:r>
                  <a:rPr lang="en-US" dirty="0"/>
                  <a:t>Introduce a set of experimental observables which can be used to increase sensitivity to compressed scenarios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𝑁𝐿𝑆𝑃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𝐿𝑆𝑃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→0</m:t>
                    </m:r>
                  </m:oMath>
                </a14:m>
                <a:r>
                  <a:rPr lang="en-US" dirty="0"/>
                  <a:t>)?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1" y="2647950"/>
                <a:ext cx="3505200" cy="20313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660400"/>
            <a:ext cx="2667000" cy="1941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10200" y="1200150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τ</a:t>
            </a:r>
            <a:r>
              <a:rPr lang="en-US" baseline="-25000" dirty="0" err="1">
                <a:solidFill>
                  <a:srgbClr val="C00000"/>
                </a:solidFill>
              </a:rPr>
              <a:t>lep</a:t>
            </a:r>
            <a:r>
              <a:rPr lang="en-US" dirty="0" err="1">
                <a:solidFill>
                  <a:srgbClr val="C00000"/>
                </a:solidFill>
              </a:rPr>
              <a:t>τ</a:t>
            </a:r>
            <a:r>
              <a:rPr lang="en-US" baseline="-25000" dirty="0" err="1">
                <a:solidFill>
                  <a:srgbClr val="C00000"/>
                </a:solidFill>
              </a:rPr>
              <a:t>had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53399" y="1288018"/>
            <a:ext cx="832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τ</a:t>
            </a:r>
            <a:r>
              <a:rPr lang="en-US" baseline="-25000" dirty="0" err="1">
                <a:solidFill>
                  <a:srgbClr val="0070C0"/>
                </a:solidFill>
              </a:rPr>
              <a:t>had</a:t>
            </a:r>
            <a:r>
              <a:rPr lang="en-US" dirty="0" err="1">
                <a:solidFill>
                  <a:srgbClr val="0070C0"/>
                </a:solidFill>
              </a:rPr>
              <a:t>τ</a:t>
            </a:r>
            <a:r>
              <a:rPr lang="en-US" baseline="-25000" dirty="0" err="1">
                <a:solidFill>
                  <a:srgbClr val="0070C0"/>
                </a:solidFill>
              </a:rPr>
              <a:t>had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5000" y="590550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τ</a:t>
            </a:r>
            <a:r>
              <a:rPr lang="en-US" baseline="-25000" dirty="0" err="1">
                <a:solidFill>
                  <a:srgbClr val="0070C0"/>
                </a:solidFill>
              </a:rPr>
              <a:t>lep</a:t>
            </a:r>
            <a:r>
              <a:rPr lang="en-US" dirty="0" err="1">
                <a:solidFill>
                  <a:srgbClr val="0070C0"/>
                </a:solidFill>
              </a:rPr>
              <a:t>τ</a:t>
            </a:r>
            <a:r>
              <a:rPr lang="en-US" baseline="-25000" dirty="0" err="1">
                <a:solidFill>
                  <a:srgbClr val="0070C0"/>
                </a:solidFill>
              </a:rPr>
              <a:t>lep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3638550"/>
            <a:ext cx="502920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000" dirty="0"/>
              <a:t>2.  Multivariate classification methods to maximize the S/B separation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typical examples: BDTs or NNs</a:t>
            </a:r>
          </a:p>
        </p:txBody>
      </p:sp>
    </p:spTree>
    <p:extLst>
      <p:ext uri="{BB962C8B-B14F-4D97-AF65-F5344CB8AC3E}">
        <p14:creationId xmlns:p14="http://schemas.microsoft.com/office/powerpoint/2010/main" val="2224659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5638800" cy="609600"/>
          </a:xfrm>
        </p:spPr>
        <p:txBody>
          <a:bodyPr>
            <a:noAutofit/>
          </a:bodyPr>
          <a:lstStyle/>
          <a:p>
            <a:r>
              <a:rPr lang="en-US" sz="3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Recursive Jigsaw 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01799"/>
            <a:ext cx="6019800" cy="3727351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1600" dirty="0"/>
              <a:t>A method to decompose events into a basis of sensitive variables</a:t>
            </a:r>
          </a:p>
          <a:p>
            <a:pPr>
              <a:buFont typeface="Wingdings" pitchFamily="2" charset="2"/>
              <a:buChar char="q"/>
            </a:pPr>
            <a:endParaRPr lang="en-US" sz="700" dirty="0"/>
          </a:p>
          <a:p>
            <a:pPr>
              <a:buFont typeface="Wingdings" pitchFamily="2" charset="2"/>
              <a:buChar char="q"/>
            </a:pPr>
            <a:r>
              <a:rPr lang="en-US" sz="1600" dirty="0"/>
              <a:t>A </a:t>
            </a:r>
            <a:r>
              <a:rPr lang="en-US" sz="1600" b="1" dirty="0">
                <a:solidFill>
                  <a:srgbClr val="6699FF"/>
                </a:solidFill>
              </a:rPr>
              <a:t>decay tree</a:t>
            </a:r>
            <a:r>
              <a:rPr lang="en-US" sz="1600" dirty="0"/>
              <a:t> is imposed on the analysis of each event</a:t>
            </a:r>
          </a:p>
          <a:p>
            <a:pPr marL="0" indent="0">
              <a:buNone/>
            </a:pPr>
            <a:r>
              <a:rPr lang="en-US" sz="1400" dirty="0"/>
              <a:t>        capture the kinematic features specific to the signal topology under study</a:t>
            </a:r>
          </a:p>
          <a:p>
            <a:pPr marL="0" indent="0">
              <a:buNone/>
            </a:pPr>
            <a:endParaRPr lang="en-US" sz="700" dirty="0"/>
          </a:p>
          <a:p>
            <a:pPr>
              <a:buFont typeface="Wingdings" pitchFamily="2" charset="2"/>
              <a:buChar char="q"/>
            </a:pPr>
            <a:r>
              <a:rPr lang="en-US" sz="1600" dirty="0"/>
              <a:t>Define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two hemispheres</a:t>
            </a:r>
            <a:r>
              <a:rPr lang="en-US" sz="1600" dirty="0"/>
              <a:t> consisting of visible and invisible parts</a:t>
            </a:r>
          </a:p>
          <a:p>
            <a:pPr>
              <a:buFont typeface="Wingdings" pitchFamily="2" charset="2"/>
              <a:buChar char="q"/>
            </a:pPr>
            <a:endParaRPr lang="en-US" sz="700" dirty="0"/>
          </a:p>
          <a:p>
            <a:pPr>
              <a:buFont typeface="Wingdings" pitchFamily="2" charset="2"/>
              <a:buChar char="q"/>
            </a:pPr>
            <a:r>
              <a:rPr lang="en-US" sz="1600" dirty="0"/>
              <a:t>Recursively boost from detector basis to each decay reference frame</a:t>
            </a:r>
          </a:p>
          <a:p>
            <a:pPr marL="0" indent="0">
              <a:buNone/>
            </a:pPr>
            <a:endParaRPr lang="en-US" sz="700" dirty="0"/>
          </a:p>
          <a:p>
            <a:pPr>
              <a:buFont typeface="Wingdings" pitchFamily="2" charset="2"/>
              <a:buChar char="q"/>
            </a:pPr>
            <a:r>
              <a:rPr lang="en-US" sz="1600" dirty="0"/>
              <a:t>Rather than obtaining one observable, get a </a:t>
            </a:r>
            <a:r>
              <a:rPr lang="en-US" sz="1600" b="1" dirty="0">
                <a:solidFill>
                  <a:srgbClr val="4F81BD"/>
                </a:solidFill>
              </a:rPr>
              <a:t>complete basis </a:t>
            </a:r>
            <a:r>
              <a:rPr lang="en-US" sz="1600" dirty="0"/>
              <a:t>of </a:t>
            </a:r>
            <a:r>
              <a:rPr lang="en-US" sz="1600" b="1" dirty="0">
                <a:solidFill>
                  <a:srgbClr val="4F81BD"/>
                </a:solidFill>
              </a:rPr>
              <a:t>useful physical observables</a:t>
            </a:r>
            <a:r>
              <a:rPr lang="en-US" sz="1600" dirty="0"/>
              <a:t>: angles, energies, invariant masses, …</a:t>
            </a:r>
          </a:p>
          <a:p>
            <a:pPr>
              <a:buFont typeface="Wingdings" pitchFamily="2" charset="2"/>
              <a:buChar char="q"/>
            </a:pPr>
            <a:endParaRPr lang="en-US" sz="800" dirty="0"/>
          </a:p>
          <a:p>
            <a:pPr>
              <a:buFont typeface="Wingdings" pitchFamily="2" charset="2"/>
              <a:buChar char="q"/>
            </a:pPr>
            <a:r>
              <a:rPr lang="en-US" sz="1600" dirty="0"/>
              <a:t>RJ technique can substantially </a:t>
            </a:r>
            <a:r>
              <a:rPr lang="en-US" sz="1600" b="1" dirty="0">
                <a:solidFill>
                  <a:srgbClr val="0070C0"/>
                </a:solidFill>
              </a:rPr>
              <a:t>bring sensitivity to the compressed region </a:t>
            </a:r>
            <a:r>
              <a:rPr lang="en-US" sz="1600" dirty="0"/>
              <a:t>-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extra separation power </a:t>
            </a:r>
            <a:r>
              <a:rPr lang="en-US" sz="1600" dirty="0"/>
              <a:t>in rejecting background events with signal-like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2400" y="285750"/>
            <a:ext cx="2133600" cy="273844"/>
          </a:xfrm>
        </p:spPr>
        <p:txBody>
          <a:bodyPr/>
          <a:lstStyle/>
          <a:p>
            <a:pPr algn="l"/>
            <a:fld id="{33EAB06D-2527-4940-8170-19E7C894D029}" type="slidenum">
              <a:rPr lang="en-US" smtClean="0"/>
              <a:pPr algn="l"/>
              <a:t>23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592" y="2571750"/>
            <a:ext cx="2989407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 rot="16200000">
            <a:off x="5744766" y="1198185"/>
            <a:ext cx="14922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PhysRevD.95.035031</a:t>
            </a:r>
            <a:endParaRPr lang="en-US" sz="12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7150"/>
            <a:ext cx="2275645" cy="224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 rot="20186741">
            <a:off x="6355215" y="4171362"/>
            <a:ext cx="1547923" cy="445478"/>
          </a:xfrm>
          <a:prstGeom prst="ellipse">
            <a:avLst/>
          </a:prstGeom>
          <a:solidFill>
            <a:srgbClr val="4F81BD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5791200" y="4095750"/>
            <a:ext cx="773361" cy="37267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705600" y="1428750"/>
            <a:ext cx="1137822" cy="9906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791200" y="2157142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365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Novelties in Reconstruction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285750"/>
            <a:ext cx="2133600" cy="273844"/>
          </a:xfrm>
        </p:spPr>
        <p:txBody>
          <a:bodyPr/>
          <a:lstStyle/>
          <a:p>
            <a:fld id="{33EAB06D-2527-4940-8170-19E7C894D029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1352550"/>
            <a:ext cx="426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1. Boosted Regression Tree-based calibration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x2 improvement of the </a:t>
            </a:r>
            <a:r>
              <a:rPr lang="en-US" dirty="0" err="1"/>
              <a:t>τhad</a:t>
            </a:r>
            <a:r>
              <a:rPr lang="en-US" dirty="0"/>
              <a:t> energy resolution in the region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&lt; 100 </a:t>
            </a:r>
            <a:r>
              <a:rPr lang="en-US" dirty="0" err="1"/>
              <a:t>GeV</a:t>
            </a:r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2. Improved tau ID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+20% jet-to-tau fake background rejection!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23353"/>
            <a:ext cx="2743200" cy="1956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0" y="630019"/>
            <a:ext cx="108542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1-track</a:t>
            </a:r>
          </a:p>
          <a:p>
            <a:r>
              <a:rPr lang="en-US" dirty="0"/>
              <a:t>BDT Tight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555" y="2800350"/>
            <a:ext cx="229164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800350"/>
            <a:ext cx="2286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" y="3333750"/>
            <a:ext cx="3962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3. Tau Particle Flow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access to the tau decay modes </a:t>
            </a:r>
            <a:r>
              <a:rPr lang="en-US" dirty="0">
                <a:sym typeface="Symbol"/>
              </a:rPr>
              <a:t> observables to distinguish S from B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>
                <a:sym typeface="Symbol"/>
              </a:rPr>
              <a:t>major improvement in the tau </a:t>
            </a:r>
            <a:r>
              <a:rPr lang="en-US" dirty="0">
                <a:solidFill>
                  <a:srgbClr val="0070C0"/>
                </a:solidFill>
                <a:sym typeface="Symbol"/>
              </a:rPr>
              <a:t>energy resolution </a:t>
            </a:r>
            <a:r>
              <a:rPr lang="en-US" dirty="0">
                <a:sym typeface="Symbol"/>
              </a:rPr>
              <a:t> more accurately-defined observables</a:t>
            </a:r>
          </a:p>
        </p:txBody>
      </p:sp>
      <p:sp>
        <p:nvSpPr>
          <p:cNvPr id="7" name="Up Arrow 6"/>
          <p:cNvSpPr/>
          <p:nvPr/>
        </p:nvSpPr>
        <p:spPr>
          <a:xfrm>
            <a:off x="7248312" y="4400550"/>
            <a:ext cx="219288" cy="457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81990"/>
            <a:ext cx="2057400" cy="2035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 rot="5400000">
            <a:off x="8330636" y="1377386"/>
            <a:ext cx="13805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6"/>
              </a:rPr>
              <a:t>ATLAS-CONF-2017-029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590550"/>
            <a:ext cx="365760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Gain sensitivity in the analyses by improving the reconstruction!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951133" y="4857750"/>
                <a:ext cx="965777" cy="263405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100" b="0" i="1" smtClean="0">
                              <a:latin typeface="Cambria Math"/>
                            </a:rPr>
                            <m:t>𝑠</m:t>
                          </m:r>
                        </m:e>
                      </m:rad>
                      <m:r>
                        <a:rPr lang="en-US" sz="1100" b="0" i="1" smtClean="0">
                          <a:latin typeface="Cambria Math"/>
                        </a:rPr>
                        <m:t>=13</m:t>
                      </m:r>
                      <m:r>
                        <a:rPr lang="en-US" sz="1100" b="0" i="1" smtClean="0">
                          <a:latin typeface="Cambria Math"/>
                        </a:rPr>
                        <m:t>𝑇𝑒𝑉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133" y="4857750"/>
                <a:ext cx="965777" cy="26340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772400" y="4031488"/>
                <a:ext cx="694293" cy="21666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800" b="0" i="1" smtClean="0">
                              <a:latin typeface="Cambria Math"/>
                            </a:rPr>
                            <m:t>𝑠</m:t>
                          </m:r>
                        </m:e>
                      </m:rad>
                      <m:r>
                        <a:rPr lang="en-US" sz="800" b="0" i="1" smtClean="0">
                          <a:latin typeface="Cambria Math"/>
                        </a:rPr>
                        <m:t>=8</m:t>
                      </m:r>
                      <m:r>
                        <a:rPr lang="en-US" sz="800" b="0" i="1" smtClean="0">
                          <a:latin typeface="Cambria Math"/>
                        </a:rPr>
                        <m:t>𝑇𝑒𝑉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4031488"/>
                <a:ext cx="694293" cy="21666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15" idx="1"/>
          </p:cNvCxnSpPr>
          <p:nvPr/>
        </p:nvCxnSpPr>
        <p:spPr>
          <a:xfrm flipH="1">
            <a:off x="7543800" y="4139819"/>
            <a:ext cx="228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29400" y="1592818"/>
            <a:ext cx="52770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τ ID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95800" y="2614196"/>
            <a:ext cx="1402050" cy="33855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τ decay modes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56150" y="2647950"/>
            <a:ext cx="1070614" cy="33855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2224659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Synopsis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90550"/>
            <a:ext cx="8686800" cy="4191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Culmination of work and plethora of analyses searching for SUSY at LHC! </a:t>
            </a:r>
          </a:p>
          <a:p>
            <a:r>
              <a:rPr lang="en-US" dirty="0">
                <a:solidFill>
                  <a:srgbClr val="0070C0"/>
                </a:solidFill>
              </a:rPr>
              <a:t>The absence of any observation of new phenomena place significant constraints on SUSY parameter space</a:t>
            </a:r>
          </a:p>
          <a:p>
            <a:r>
              <a:rPr lang="en-US" dirty="0"/>
              <a:t>However, depending on the assumptions made of the underlying SUSY spectrum these limits can also weaken</a:t>
            </a:r>
          </a:p>
          <a:p>
            <a:r>
              <a:rPr lang="en-US" dirty="0">
                <a:solidFill>
                  <a:srgbClr val="0070C0"/>
                </a:solidFill>
              </a:rPr>
              <a:t>Still a lot to be done to rule out SUSY below the 1 </a:t>
            </a:r>
            <a:r>
              <a:rPr lang="en-US" dirty="0" err="1">
                <a:solidFill>
                  <a:srgbClr val="0070C0"/>
                </a:solidFill>
              </a:rPr>
              <a:t>TeV</a:t>
            </a:r>
            <a:r>
              <a:rPr lang="en-US" dirty="0">
                <a:solidFill>
                  <a:srgbClr val="0070C0"/>
                </a:solidFill>
              </a:rPr>
              <a:t> scale – exploration of SUSY today is more plausible than ever</a:t>
            </a:r>
          </a:p>
          <a:p>
            <a:r>
              <a:rPr lang="en-US" dirty="0"/>
              <a:t>Apart from pushing the sensitivity of LHC searches to higher mass scales, further data will also help to reduce holes and gaps that are left behind in today’s SUSY limits…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95400" y="4476750"/>
            <a:ext cx="650729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Stay tuned for more exciting results with the forthcoming LHC data!</a:t>
            </a:r>
          </a:p>
        </p:txBody>
      </p:sp>
    </p:spTree>
    <p:extLst>
      <p:ext uri="{BB962C8B-B14F-4D97-AF65-F5344CB8AC3E}">
        <p14:creationId xmlns:p14="http://schemas.microsoft.com/office/powerpoint/2010/main" val="2224659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09750"/>
            <a:ext cx="8686800" cy="2895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2400" dirty="0"/>
              <a:t>Special thanks to Prof. Dr. Hubert </a:t>
            </a:r>
            <a:r>
              <a:rPr lang="en-US" sz="2400" dirty="0" err="1"/>
              <a:t>Kroha</a:t>
            </a:r>
            <a:r>
              <a:rPr lang="en-US" sz="24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02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536971"/>
          </a:xfrm>
        </p:spPr>
        <p:txBody>
          <a:bodyPr>
            <a:normAutofit fontScale="90000"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Backup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59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Data Taking &amp;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240506"/>
            <a:ext cx="2133600" cy="273844"/>
          </a:xfrm>
        </p:spPr>
        <p:txBody>
          <a:bodyPr/>
          <a:lstStyle/>
          <a:p>
            <a:fld id="{33EAB06D-2527-4940-8170-19E7C894D029}" type="slidenum">
              <a:rPr lang="en-US" smtClean="0"/>
              <a:t>28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696" y="697230"/>
            <a:ext cx="2591048" cy="2103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97230"/>
            <a:ext cx="2926720" cy="2103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83230"/>
            <a:ext cx="2926720" cy="2103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 rot="16200000">
            <a:off x="-463840" y="3709688"/>
            <a:ext cx="12602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5"/>
              </a:rPr>
              <a:t>MUON-2017-001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447800" y="3285351"/>
            <a:ext cx="1855573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Lepton coverage </a:t>
            </a:r>
            <a:r>
              <a:rPr lang="en-US" sz="1200" dirty="0" err="1"/>
              <a:t>p</a:t>
            </a:r>
            <a:r>
              <a:rPr lang="en-US" sz="1200" baseline="-25000" dirty="0" err="1"/>
              <a:t>T</a:t>
            </a:r>
            <a:r>
              <a:rPr lang="en-US" sz="1200" dirty="0"/>
              <a:t>&gt;4 </a:t>
            </a:r>
            <a:r>
              <a:rPr lang="en-US" sz="1200" dirty="0" err="1"/>
              <a:t>GeV</a:t>
            </a:r>
            <a:endParaRPr lang="en-US" sz="1200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696" y="2983230"/>
            <a:ext cx="2166304" cy="2103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962400" y="3028950"/>
            <a:ext cx="2286000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/>
              <a:t>Flavor tagging x2 better fake rejection w.r.t Run-I thanks to </a:t>
            </a:r>
            <a:r>
              <a:rPr lang="en-US" sz="1200" b="1" dirty="0">
                <a:solidFill>
                  <a:srgbClr val="0070C0"/>
                </a:solidFill>
              </a:rPr>
              <a:t>IBL</a:t>
            </a: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23" y="2983230"/>
            <a:ext cx="2562177" cy="2103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 rot="16200000">
            <a:off x="2792921" y="4012446"/>
            <a:ext cx="1147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8"/>
              </a:rPr>
              <a:t>FTAG-2017-001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7467600" y="3557885"/>
            <a:ext cx="1524000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x2</a:t>
            </a:r>
            <a:r>
              <a:rPr lang="en-US" sz="1200" dirty="0"/>
              <a:t> better energy resolution for </a:t>
            </a:r>
            <a:r>
              <a:rPr lang="en-US" sz="1200" dirty="0" err="1"/>
              <a:t>τ</a:t>
            </a:r>
            <a:r>
              <a:rPr lang="en-US" sz="1200" baseline="-25000" dirty="0" err="1"/>
              <a:t>had</a:t>
            </a:r>
            <a:endParaRPr lang="en-US" sz="1200" baseline="-25000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5338018" y="4149377"/>
            <a:ext cx="16034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9"/>
              </a:rPr>
              <a:t>ATLAS-CONF-2017-029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565326" y="742950"/>
            <a:ext cx="239289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LHC Delivered 42.7 fb</a:t>
            </a:r>
            <a:r>
              <a:rPr lang="en-US" baseline="30000" dirty="0"/>
              <a:t>-1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00244" y="1516618"/>
            <a:ext cx="2523063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ATLAS Recorded 39.5 fb</a:t>
            </a:r>
            <a:r>
              <a:rPr lang="en-US" baseline="30000" dirty="0"/>
              <a:t>-1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77000" y="2266950"/>
            <a:ext cx="256955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i="1" dirty="0"/>
              <a:t>Good</a:t>
            </a:r>
            <a:r>
              <a:rPr lang="en-US" dirty="0"/>
              <a:t> for Physics 36.1 fb</a:t>
            </a:r>
            <a:r>
              <a:rPr lang="en-US" baseline="30000" dirty="0"/>
              <a:t>-1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761775" y="1112282"/>
            <a:ext cx="0" cy="4043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6" idx="2"/>
            <a:endCxn id="27" idx="0"/>
          </p:cNvCxnSpPr>
          <p:nvPr/>
        </p:nvCxnSpPr>
        <p:spPr>
          <a:xfrm flipH="1">
            <a:off x="7761775" y="1885950"/>
            <a:ext cx="1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553200" y="1200150"/>
                <a:ext cx="965777" cy="263405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100" b="0" i="1" smtClean="0">
                              <a:latin typeface="Cambria Math"/>
                            </a:rPr>
                            <m:t>𝑠</m:t>
                          </m:r>
                        </m:e>
                      </m:rad>
                      <m:r>
                        <a:rPr lang="en-US" sz="1100" b="0" i="1" smtClean="0">
                          <a:latin typeface="Cambria Math"/>
                        </a:rPr>
                        <m:t>=13</m:t>
                      </m:r>
                      <m:r>
                        <a:rPr lang="en-US" sz="1100" b="0" i="1" smtClean="0">
                          <a:latin typeface="Cambria Math"/>
                        </a:rPr>
                        <m:t>𝑇𝑒𝑉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1200150"/>
                <a:ext cx="965777" cy="26340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788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29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7150"/>
            <a:ext cx="8229600" cy="464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344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77724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Standard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14350"/>
            <a:ext cx="8686800" cy="13048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0070C0"/>
                </a:solidFill>
              </a:rPr>
              <a:t>Higgs discovery in July 2012: </a:t>
            </a:r>
            <a:r>
              <a:rPr lang="en-US" sz="1600" dirty="0"/>
              <a:t>a triumph for the SM of elementary particles!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/>
              <a:t>A new particle consistent with the Higgs boson properties - a very non–trivial check of the SM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1600" b="1" dirty="0">
                <a:solidFill>
                  <a:srgbClr val="0070C0"/>
                </a:solidFill>
              </a:rPr>
              <a:t>But is SM the “theory of everything”? No!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" y="209550"/>
            <a:ext cx="2133600" cy="273844"/>
          </a:xfrm>
        </p:spPr>
        <p:txBody>
          <a:bodyPr/>
          <a:lstStyle/>
          <a:p>
            <a:pPr algn="l"/>
            <a:fld id="{33EAB06D-2527-4940-8170-19E7C894D029}" type="slidenum">
              <a:rPr lang="en-US" smtClean="0"/>
              <a:pPr algn="l"/>
              <a:t>3</a:t>
            </a:fld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915472"/>
            <a:ext cx="2466975" cy="646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781607"/>
            <a:ext cx="3581400" cy="46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8600" y="1733550"/>
            <a:ext cx="4297680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“Esthetical” </a:t>
            </a:r>
            <a:r>
              <a:rPr lang="en-US" dirty="0"/>
              <a:t>problems with multiple and arbitrary parameters;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gauge coupling unification do not meet a high scale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648200" y="1733550"/>
            <a:ext cx="4297680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“Experimental” </a:t>
            </a:r>
            <a:r>
              <a:rPr lang="en-US" dirty="0"/>
              <a:t>problems as it does not explain all seen phenomena;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ν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masses, dark matter, baryon asymmetry in universe, … 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2902625"/>
            <a:ext cx="4297680" cy="20313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“Theory” </a:t>
            </a:r>
            <a:r>
              <a:rPr lang="en-US" dirty="0"/>
              <a:t>problems – Naturalness;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Aesthetic hierarchy problem:  </a:t>
            </a:r>
            <a:r>
              <a:rPr lang="en-US" dirty="0"/>
              <a:t>Large energy gap between the Planck scale (10</a:t>
            </a:r>
            <a:r>
              <a:rPr lang="en-US" baseline="30000" dirty="0"/>
              <a:t>16 </a:t>
            </a:r>
            <a:r>
              <a:rPr lang="en-US" dirty="0" err="1"/>
              <a:t>TeV</a:t>
            </a:r>
            <a:r>
              <a:rPr lang="en-US" dirty="0"/>
              <a:t>) and Electroweak + Strong mass 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Technical hierarchy problem: </a:t>
            </a:r>
            <a:r>
              <a:rPr lang="en-US" dirty="0" err="1"/>
              <a:t>m</a:t>
            </a:r>
            <a:r>
              <a:rPr lang="en-US" baseline="-25000" dirty="0" err="1"/>
              <a:t>H</a:t>
            </a:r>
            <a:r>
              <a:rPr lang="en-US" dirty="0"/>
              <a:t> not stable against high energy scales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8200" y="4410730"/>
            <a:ext cx="4297680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1400" dirty="0"/>
              <a:t>Quadratic divergences due to quantum loop corrections can be canceled out via </a:t>
            </a:r>
            <a:r>
              <a:rPr lang="en-US" sz="1400" b="1" dirty="0"/>
              <a:t>fine-tuning</a:t>
            </a:r>
            <a:r>
              <a:rPr lang="en-US" sz="1400" dirty="0"/>
              <a:t> or </a:t>
            </a:r>
            <a:r>
              <a:rPr lang="en-US" sz="1400" b="1" dirty="0"/>
              <a:t>symmetries</a:t>
            </a:r>
            <a:r>
              <a:rPr lang="en-US" sz="1400" dirty="0"/>
              <a:t>…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175" y="3066975"/>
            <a:ext cx="1266825" cy="419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0802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30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3350"/>
            <a:ext cx="748899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7664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31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8150"/>
            <a:ext cx="8229600" cy="4563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120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Object Reconstruction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05600" y="240506"/>
            <a:ext cx="2133600" cy="273844"/>
          </a:xfrm>
        </p:spPr>
        <p:txBody>
          <a:bodyPr/>
          <a:lstStyle/>
          <a:p>
            <a:fld id="{33EAB06D-2527-4940-8170-19E7C894D029}" type="slidenum">
              <a:rPr lang="en-US" smtClean="0"/>
              <a:t>32</a:t>
            </a:fld>
            <a:endParaRPr lang="en-US" dirty="0"/>
          </a:p>
        </p:txBody>
      </p:sp>
      <p:pic>
        <p:nvPicPr>
          <p:cNvPr id="204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658" y="965807"/>
            <a:ext cx="5171342" cy="4196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400" y="3380422"/>
            <a:ext cx="1905000" cy="14773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/>
              <a:t>Taus</a:t>
            </a:r>
            <a:endParaRPr lang="en-US" b="1" dirty="0"/>
          </a:p>
          <a:p>
            <a:r>
              <a:rPr lang="en-US" dirty="0"/>
              <a:t>anti-</a:t>
            </a:r>
            <a:r>
              <a:rPr lang="en-US" dirty="0" err="1"/>
              <a:t>k</a:t>
            </a:r>
            <a:r>
              <a:rPr lang="en-US" baseline="-25000" dirty="0" err="1"/>
              <a:t>t</a:t>
            </a:r>
            <a:r>
              <a:rPr lang="en-US" dirty="0"/>
              <a:t> R=0.4</a:t>
            </a:r>
          </a:p>
          <a:p>
            <a:r>
              <a:rPr lang="en-US" dirty="0"/>
              <a:t>1/3 prongs</a:t>
            </a:r>
          </a:p>
          <a:p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20 </a:t>
            </a:r>
            <a:r>
              <a:rPr lang="en-US" dirty="0" err="1"/>
              <a:t>GeV</a:t>
            </a:r>
            <a:endParaRPr lang="en-US" dirty="0"/>
          </a:p>
          <a:p>
            <a:r>
              <a:rPr lang="en-US" dirty="0"/>
              <a:t>|η| &lt; 2.47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063" y="1778947"/>
            <a:ext cx="1927337" cy="1477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Jets</a:t>
            </a:r>
          </a:p>
          <a:p>
            <a:r>
              <a:rPr lang="en-US" dirty="0"/>
              <a:t>anti-</a:t>
            </a:r>
            <a:r>
              <a:rPr lang="en-US" dirty="0" err="1"/>
              <a:t>k</a:t>
            </a:r>
            <a:r>
              <a:rPr lang="en-US" baseline="-25000" dirty="0" err="1"/>
              <a:t>t</a:t>
            </a:r>
            <a:r>
              <a:rPr lang="en-US" dirty="0"/>
              <a:t> R=0.4</a:t>
            </a:r>
          </a:p>
          <a:p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20 </a:t>
            </a:r>
            <a:r>
              <a:rPr lang="en-US" dirty="0" err="1"/>
              <a:t>GeV</a:t>
            </a:r>
            <a:r>
              <a:rPr lang="en-US" dirty="0"/>
              <a:t>, </a:t>
            </a:r>
          </a:p>
          <a:p>
            <a:r>
              <a:rPr lang="en-US" dirty="0"/>
              <a:t>|η| &lt; 4.5</a:t>
            </a:r>
          </a:p>
          <a:p>
            <a:r>
              <a:rPr lang="en-US" dirty="0"/>
              <a:t>b-tagging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" y="742950"/>
            <a:ext cx="1165704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err="1"/>
              <a:t>Muons</a:t>
            </a:r>
            <a:endParaRPr lang="en-US" b="1" dirty="0"/>
          </a:p>
          <a:p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4 </a:t>
            </a:r>
            <a:r>
              <a:rPr lang="en-US" dirty="0" err="1"/>
              <a:t>GeV</a:t>
            </a:r>
            <a:endParaRPr lang="en-US" dirty="0"/>
          </a:p>
          <a:p>
            <a:r>
              <a:rPr lang="en-US" dirty="0"/>
              <a:t>|η| &lt; 2.7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2027" y="742950"/>
            <a:ext cx="1202573" cy="923330"/>
          </a:xfrm>
          <a:prstGeom prst="rect">
            <a:avLst/>
          </a:prstGeom>
          <a:gradFill flip="none" rotWithShape="1">
            <a:gsLst>
              <a:gs pos="35000">
                <a:srgbClr val="FFFF00"/>
              </a:gs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Electrons</a:t>
            </a:r>
          </a:p>
          <a:p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7 </a:t>
            </a:r>
            <a:r>
              <a:rPr lang="en-US" dirty="0" err="1"/>
              <a:t>GeV</a:t>
            </a:r>
            <a:endParaRPr lang="en-US" dirty="0"/>
          </a:p>
          <a:p>
            <a:r>
              <a:rPr lang="en-US" dirty="0"/>
              <a:t>|η| &lt; 2.47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15187" y="742950"/>
            <a:ext cx="1282723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Photons</a:t>
            </a:r>
          </a:p>
          <a:p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10 </a:t>
            </a:r>
            <a:r>
              <a:rPr lang="en-US" dirty="0" err="1"/>
              <a:t>GeV</a:t>
            </a:r>
            <a:endParaRPr lang="en-US" dirty="0"/>
          </a:p>
          <a:p>
            <a:r>
              <a:rPr lang="en-US" dirty="0"/>
              <a:t>|η| &lt; 2.37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81879" y="4705350"/>
            <a:ext cx="220432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x,y</a:t>
            </a:r>
            <a:r>
              <a:rPr lang="en-US" baseline="30000" dirty="0" err="1"/>
              <a:t>miss</a:t>
            </a:r>
            <a:r>
              <a:rPr lang="en-US" dirty="0"/>
              <a:t>=</a:t>
            </a:r>
            <a:r>
              <a:rPr lang="en-US" dirty="0" err="1"/>
              <a:t>ΣE</a:t>
            </a:r>
            <a:r>
              <a:rPr lang="en-US" baseline="-25000" dirty="0" err="1"/>
              <a:t>x,y</a:t>
            </a:r>
            <a:r>
              <a:rPr lang="en-US" baseline="30000" dirty="0" err="1"/>
              <a:t>obj</a:t>
            </a:r>
            <a:r>
              <a:rPr lang="en-US" dirty="0"/>
              <a:t> + </a:t>
            </a:r>
            <a:r>
              <a:rPr lang="en-US" dirty="0" err="1"/>
              <a:t>E</a:t>
            </a:r>
            <a:r>
              <a:rPr lang="en-US" baseline="-25000" dirty="0" err="1"/>
              <a:t>x,y</a:t>
            </a:r>
            <a:r>
              <a:rPr lang="en-US" baseline="30000" dirty="0" err="1"/>
              <a:t>soft</a:t>
            </a:r>
            <a:endParaRPr lang="en-US" baseline="30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362200"/>
            <a:ext cx="1587959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495800"/>
            <a:ext cx="151447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6629400" y="1123950"/>
            <a:ext cx="2438400" cy="3886201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999" y="4214282"/>
            <a:ext cx="104775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9211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33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3350"/>
            <a:ext cx="8931319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6300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34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80" y="133350"/>
            <a:ext cx="893132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7557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35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93" y="29936"/>
            <a:ext cx="8763607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020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536971"/>
          </a:xfrm>
        </p:spPr>
        <p:txBody>
          <a:bodyPr>
            <a:normAutofit fontScale="90000"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b="1" cap="all" dirty="0" err="1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susy</a:t>
            </a:r>
            <a:r>
              <a:rPr lang="en-US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analyses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57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Signal Models &amp; Search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590550"/>
            <a:ext cx="5867400" cy="4191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Phenomenology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rich and non-trivial in </a:t>
            </a:r>
            <a:r>
              <a:rPr lang="en-US" i="1" dirty="0" err="1"/>
              <a:t>pp</a:t>
            </a:r>
            <a:r>
              <a:rPr lang="en-US" dirty="0"/>
              <a:t> collision events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Simplified Models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focus on as small subset of the SUSY particle spectrum and tuning parameters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study with minimal theoretical bias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SUSY phenomena governed typically by few quantities:</a:t>
            </a:r>
          </a:p>
          <a:p>
            <a:pPr lvl="1">
              <a:buFontTx/>
              <a:buChar char="-"/>
            </a:pPr>
            <a:r>
              <a:rPr lang="en-US" dirty="0"/>
              <a:t>cross-sections</a:t>
            </a:r>
          </a:p>
          <a:p>
            <a:pPr lvl="1">
              <a:buFontTx/>
              <a:buChar char="-"/>
            </a:pPr>
            <a:r>
              <a:rPr lang="en-US" dirty="0"/>
              <a:t>branching ratios</a:t>
            </a:r>
          </a:p>
          <a:p>
            <a:pPr lvl="1">
              <a:buFontTx/>
              <a:buChar char="-"/>
            </a:pPr>
            <a:r>
              <a:rPr lang="en-US" dirty="0"/>
              <a:t>masses</a:t>
            </a:r>
          </a:p>
          <a:p>
            <a:pPr marL="514350" indent="-457200">
              <a:buFont typeface="Symbol"/>
              <a:buChar char="®"/>
            </a:pPr>
            <a:r>
              <a:rPr lang="en-US" dirty="0"/>
              <a:t>Searching for </a:t>
            </a:r>
            <a:r>
              <a:rPr lang="en-US" dirty="0" err="1"/>
              <a:t>sparticle</a:t>
            </a:r>
            <a:r>
              <a:rPr lang="en-US" dirty="0"/>
              <a:t> decay patterns and final state signatures</a:t>
            </a:r>
          </a:p>
          <a:p>
            <a:pPr marL="514350" indent="-457200">
              <a:buFont typeface="Symbol"/>
              <a:buChar char="®"/>
            </a:pPr>
            <a:r>
              <a:rPr lang="en-US" dirty="0"/>
              <a:t>Simplified models leave more freedom to vary parameters and form a better representation of the underlying sensitivity of analyses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3562350"/>
            <a:ext cx="30374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Hard scattering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Cascade decays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Initial/Final State Radiation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Hadronization</a:t>
            </a:r>
            <a:r>
              <a:rPr lang="en-US" sz="1600" dirty="0">
                <a:solidFill>
                  <a:srgbClr val="00B050"/>
                </a:solidFill>
              </a:rPr>
              <a:t> /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Fragmentation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</a:rPr>
              <a:t>Beam remnants/Spectators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Underlying Event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2" y="585312"/>
            <a:ext cx="2920267" cy="3053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76400" y="1200150"/>
                <a:ext cx="382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200150"/>
                <a:ext cx="382605" cy="369332"/>
              </a:xfrm>
              <a:prstGeom prst="rect">
                <a:avLst/>
              </a:prstGeom>
              <a:blipFill rotWithShape="1">
                <a:blip r:embed="rId3"/>
                <a:stretch>
                  <a:fillRect r="-1111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83012" y="1733550"/>
                <a:ext cx="369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012" y="1733550"/>
                <a:ext cx="369588" cy="369332"/>
              </a:xfrm>
              <a:prstGeom prst="rect">
                <a:avLst/>
              </a:prstGeom>
              <a:blipFill rotWithShape="1">
                <a:blip r:embed="rId4"/>
                <a:stretch>
                  <a:fillRect r="-6557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52600" y="1962150"/>
                <a:ext cx="369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962150"/>
                <a:ext cx="369588" cy="369332"/>
              </a:xfrm>
              <a:prstGeom prst="rect">
                <a:avLst/>
              </a:prstGeom>
              <a:blipFill rotWithShape="1">
                <a:blip r:embed="rId5"/>
                <a:stretch>
                  <a:fillRect r="-8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057400" y="1428750"/>
                <a:ext cx="369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1428750"/>
                <a:ext cx="369588" cy="369332"/>
              </a:xfrm>
              <a:prstGeom prst="rect">
                <a:avLst/>
              </a:prstGeom>
              <a:blipFill rotWithShape="1">
                <a:blip r:embed="rId6"/>
                <a:stretch>
                  <a:fillRect r="-8333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52400" y="89535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400" y="28882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2038350"/>
            <a:ext cx="18097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81150"/>
            <a:ext cx="18097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057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Discriminating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164306"/>
            <a:ext cx="2133600" cy="273844"/>
          </a:xfrm>
        </p:spPr>
        <p:txBody>
          <a:bodyPr/>
          <a:lstStyle/>
          <a:p>
            <a:fld id="{33EAB06D-2527-4940-8170-19E7C894D029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7747" y="630019"/>
            <a:ext cx="3934668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/>
              <a:t>Object counting, momenta, energies, …</a:t>
            </a:r>
          </a:p>
          <a:p>
            <a:pPr algn="ctr"/>
            <a:r>
              <a:rPr lang="en-US" dirty="0" err="1"/>
              <a:t>N</a:t>
            </a:r>
            <a:r>
              <a:rPr lang="en-US" baseline="-25000" dirty="0" err="1"/>
              <a:t>jets</a:t>
            </a:r>
            <a:r>
              <a:rPr lang="en-US" dirty="0"/>
              <a:t>,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baseline="30000" dirty="0" err="1">
                <a:latin typeface="Mistral"/>
              </a:rPr>
              <a:t>l</a:t>
            </a:r>
            <a:r>
              <a:rPr lang="en-US" dirty="0"/>
              <a:t>, </a:t>
            </a:r>
            <a:r>
              <a:rPr lang="en-US" dirty="0" err="1"/>
              <a:t>E</a:t>
            </a:r>
            <a:r>
              <a:rPr lang="en-US" baseline="-25000" dirty="0" err="1"/>
              <a:t>T</a:t>
            </a:r>
            <a:r>
              <a:rPr lang="en-US" baseline="30000" dirty="0" err="1"/>
              <a:t>miss</a:t>
            </a:r>
            <a:r>
              <a:rPr lang="en-US" dirty="0"/>
              <a:t>,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5307" y="1352550"/>
            <a:ext cx="2799548" cy="7386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/>
              <a:t>Shape Variables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T</a:t>
            </a:r>
            <a:r>
              <a:rPr lang="en-US" dirty="0"/>
              <a:t> = </a:t>
            </a:r>
            <a:r>
              <a:rPr lang="en-US" sz="2400" dirty="0" err="1"/>
              <a:t>Σ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, </a:t>
            </a:r>
            <a:r>
              <a:rPr lang="en-US" dirty="0" err="1"/>
              <a:t>m</a:t>
            </a:r>
            <a:r>
              <a:rPr lang="en-US" baseline="-25000" dirty="0" err="1"/>
              <a:t>eff</a:t>
            </a:r>
            <a:r>
              <a:rPr lang="en-US" dirty="0"/>
              <a:t> = H</a:t>
            </a:r>
            <a:r>
              <a:rPr lang="en-US" baseline="-25000" dirty="0"/>
              <a:t>T</a:t>
            </a:r>
            <a:r>
              <a:rPr lang="en-US" dirty="0"/>
              <a:t> + </a:t>
            </a:r>
            <a:r>
              <a:rPr lang="en-US" dirty="0" err="1"/>
              <a:t>E</a:t>
            </a:r>
            <a:r>
              <a:rPr lang="en-US" baseline="-25000" dirty="0" err="1"/>
              <a:t>T</a:t>
            </a:r>
            <a:r>
              <a:rPr lang="en-US" baseline="30000" dirty="0" err="1"/>
              <a:t>miss</a:t>
            </a:r>
            <a:r>
              <a:rPr lang="en-US" dirty="0"/>
              <a:t>, 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6857" y="2190750"/>
            <a:ext cx="2476448" cy="646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/>
              <a:t>Angular Variables</a:t>
            </a:r>
          </a:p>
          <a:p>
            <a:pPr algn="ctr"/>
            <a:r>
              <a:rPr lang="en-US" dirty="0" err="1"/>
              <a:t>Δφ</a:t>
            </a:r>
            <a:r>
              <a:rPr lang="en-US" dirty="0"/>
              <a:t>(jet, </a:t>
            </a:r>
            <a:r>
              <a:rPr lang="en-US" dirty="0" err="1"/>
              <a:t>E</a:t>
            </a:r>
            <a:r>
              <a:rPr lang="en-US" baseline="-25000" dirty="0" err="1"/>
              <a:t>T</a:t>
            </a:r>
            <a:r>
              <a:rPr lang="en-US" baseline="30000" dirty="0" err="1"/>
              <a:t>miss</a:t>
            </a:r>
            <a:r>
              <a:rPr lang="en-US" dirty="0"/>
              <a:t>), ΔR(</a:t>
            </a:r>
            <a:r>
              <a:rPr lang="en-US" dirty="0">
                <a:latin typeface="Mistral"/>
              </a:rPr>
              <a:t>l,</a:t>
            </a:r>
            <a:r>
              <a:rPr lang="en-US" dirty="0"/>
              <a:t> τ), 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4315" y="2916019"/>
            <a:ext cx="2781532" cy="646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/>
              <a:t>Resonance Variables</a:t>
            </a:r>
          </a:p>
          <a:p>
            <a:pPr algn="ctr"/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(</a:t>
            </a:r>
            <a:r>
              <a:rPr lang="en-US" dirty="0" err="1"/>
              <a:t>X</a:t>
            </a:r>
            <a:r>
              <a:rPr lang="en-US" dirty="0" err="1">
                <a:sym typeface="Symbol"/>
              </a:rPr>
              <a:t></a:t>
            </a:r>
            <a:r>
              <a:rPr lang="en-US" dirty="0" err="1"/>
              <a:t>ij</a:t>
            </a:r>
            <a:r>
              <a:rPr lang="en-US" dirty="0"/>
              <a:t>), </a:t>
            </a:r>
            <a:r>
              <a:rPr lang="en-US" dirty="0" err="1"/>
              <a:t>m</a:t>
            </a:r>
            <a:r>
              <a:rPr lang="en-US" baseline="-25000" dirty="0" err="1">
                <a:latin typeface="Mistral"/>
              </a:rPr>
              <a:t>ll</a:t>
            </a:r>
            <a:r>
              <a:rPr lang="en-US" dirty="0">
                <a:latin typeface="Mistral"/>
              </a:rPr>
              <a:t>,</a:t>
            </a:r>
            <a:r>
              <a:rPr lang="en-US" dirty="0"/>
              <a:t> </a:t>
            </a:r>
            <a:r>
              <a:rPr lang="en-US" dirty="0" err="1"/>
              <a:t>m</a:t>
            </a:r>
            <a:r>
              <a:rPr lang="en-US" baseline="-25000" dirty="0" err="1"/>
              <a:t>T</a:t>
            </a:r>
            <a:r>
              <a:rPr lang="en-US" dirty="0"/>
              <a:t>(</a:t>
            </a:r>
            <a:r>
              <a:rPr lang="en-US" dirty="0">
                <a:latin typeface="Mistral"/>
              </a:rPr>
              <a:t>l</a:t>
            </a:r>
            <a:r>
              <a:rPr lang="en-US" dirty="0"/>
              <a:t>, </a:t>
            </a:r>
            <a:r>
              <a:rPr lang="en-US" dirty="0" err="1"/>
              <a:t>E</a:t>
            </a:r>
            <a:r>
              <a:rPr lang="en-US" baseline="-25000" dirty="0" err="1"/>
              <a:t>T</a:t>
            </a:r>
            <a:r>
              <a:rPr lang="en-US" baseline="30000" dirty="0" err="1"/>
              <a:t>miss</a:t>
            </a:r>
            <a:r>
              <a:rPr lang="en-US" dirty="0"/>
              <a:t>), 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3528" y="3678019"/>
            <a:ext cx="3383106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/>
              <a:t>Hypothesis-based event variables</a:t>
            </a:r>
          </a:p>
          <a:p>
            <a:pPr algn="ctr"/>
            <a:r>
              <a:rPr lang="en-US" dirty="0"/>
              <a:t>m</a:t>
            </a:r>
            <a:r>
              <a:rPr lang="en-US" baseline="-25000" dirty="0"/>
              <a:t>T2</a:t>
            </a:r>
            <a:r>
              <a:rPr lang="en-US" dirty="0"/>
              <a:t>, </a:t>
            </a:r>
            <a:r>
              <a:rPr lang="en-US" dirty="0" err="1"/>
              <a:t>Sphericity</a:t>
            </a:r>
            <a:r>
              <a:rPr lang="en-US" dirty="0"/>
              <a:t>, FW moments…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1580" y="4400550"/>
            <a:ext cx="4267002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/>
              <a:t>Complex variables, machine learning</a:t>
            </a:r>
          </a:p>
          <a:p>
            <a:pPr algn="ctr"/>
            <a:r>
              <a:rPr lang="en-US" dirty="0"/>
              <a:t>Recursive Jigsaw, Boosted Decision Trees, …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98528" y="2389689"/>
            <a:ext cx="197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600" dirty="0"/>
              <a:t>complexity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42335" y="742949"/>
            <a:ext cx="152400" cy="398076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084898"/>
            <a:ext cx="1371600" cy="1105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920" y="590550"/>
            <a:ext cx="2926080" cy="2097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920" y="2949624"/>
            <a:ext cx="2926080" cy="2103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419475"/>
            <a:ext cx="137160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Elbow Connector 4"/>
          <p:cNvCxnSpPr>
            <a:stCxn id="6" idx="3"/>
            <a:endCxn id="6147" idx="1"/>
          </p:cNvCxnSpPr>
          <p:nvPr/>
        </p:nvCxnSpPr>
        <p:spPr>
          <a:xfrm>
            <a:off x="4362415" y="953185"/>
            <a:ext cx="331505" cy="68587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9" idx="3"/>
          </p:cNvCxnSpPr>
          <p:nvPr/>
        </p:nvCxnSpPr>
        <p:spPr>
          <a:xfrm>
            <a:off x="3785847" y="3239185"/>
            <a:ext cx="908073" cy="70892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253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Background Estimation &amp; Systematics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" y="209550"/>
            <a:ext cx="2133600" cy="273844"/>
          </a:xfrm>
        </p:spPr>
        <p:txBody>
          <a:bodyPr/>
          <a:lstStyle/>
          <a:p>
            <a:pPr algn="l"/>
            <a:fld id="{33EAB06D-2527-4940-8170-19E7C894D029}" type="slidenum">
              <a:rPr lang="en-US" smtClean="0"/>
              <a:pPr algn="l"/>
              <a:t>39</a:t>
            </a:fld>
            <a:endParaRPr lang="en-US" dirty="0"/>
          </a:p>
        </p:txBody>
      </p:sp>
      <p:pic>
        <p:nvPicPr>
          <p:cNvPr id="716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028950"/>
            <a:ext cx="2908453" cy="2011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5" name="Group 7174"/>
          <p:cNvGrpSpPr/>
          <p:nvPr/>
        </p:nvGrpSpPr>
        <p:grpSpPr>
          <a:xfrm>
            <a:off x="5730051" y="663773"/>
            <a:ext cx="3185349" cy="2365177"/>
            <a:chOff x="1749623" y="590550"/>
            <a:chExt cx="3185349" cy="2365177"/>
          </a:xfrm>
        </p:grpSpPr>
        <p:sp>
          <p:nvSpPr>
            <p:cNvPr id="7" name="TextBox 6"/>
            <p:cNvSpPr txBox="1"/>
            <p:nvPr/>
          </p:nvSpPr>
          <p:spPr>
            <a:xfrm>
              <a:off x="2133600" y="953522"/>
              <a:ext cx="736548" cy="461665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Control </a:t>
              </a:r>
            </a:p>
            <a:p>
              <a:r>
                <a:rPr lang="en-US" sz="1200" dirty="0"/>
                <a:t>Region A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3800" y="2114550"/>
              <a:ext cx="857094" cy="461665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Control      </a:t>
              </a:r>
            </a:p>
            <a:p>
              <a:r>
                <a:rPr lang="en-US" sz="1200" dirty="0"/>
                <a:t>Region B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26078" y="953522"/>
              <a:ext cx="807722" cy="46166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Validation</a:t>
              </a:r>
            </a:p>
            <a:p>
              <a:r>
                <a:rPr lang="en-US" sz="1200" dirty="0"/>
                <a:t>Region 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36273" y="1576685"/>
              <a:ext cx="842988" cy="46166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Validation </a:t>
              </a:r>
            </a:p>
            <a:p>
              <a:r>
                <a:rPr lang="en-US" sz="1200" dirty="0"/>
                <a:t>Region B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89954" y="953522"/>
              <a:ext cx="682046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Signal </a:t>
              </a:r>
            </a:p>
            <a:p>
              <a:r>
                <a:rPr lang="en-US" sz="1200" dirty="0"/>
                <a:t>Region 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33600" y="1556087"/>
              <a:ext cx="1498548" cy="10156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z="1200" dirty="0"/>
            </a:p>
            <a:p>
              <a:r>
                <a:rPr lang="en-US" sz="1200" dirty="0"/>
                <a:t>Low signal contamination in Control Regions</a:t>
              </a:r>
            </a:p>
            <a:p>
              <a:endParaRPr lang="en-US" sz="12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057400" y="2647950"/>
              <a:ext cx="2743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2057400" y="742950"/>
              <a:ext cx="0" cy="1905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686308" y="2647950"/>
              <a:ext cx="8856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variable x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1459063" y="1402198"/>
              <a:ext cx="8888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variable y</a:t>
              </a:r>
            </a:p>
          </p:txBody>
        </p:sp>
        <p:sp>
          <p:nvSpPr>
            <p:cNvPr id="7174" name="U-Turn Arrow 7173"/>
            <p:cNvSpPr/>
            <p:nvPr/>
          </p:nvSpPr>
          <p:spPr>
            <a:xfrm>
              <a:off x="2514600" y="742950"/>
              <a:ext cx="1003326" cy="210572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99125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U-Turn Arrow 39"/>
            <p:cNvSpPr/>
            <p:nvPr/>
          </p:nvSpPr>
          <p:spPr>
            <a:xfrm>
              <a:off x="2362200" y="590550"/>
              <a:ext cx="1905000" cy="362972"/>
            </a:xfrm>
            <a:prstGeom prst="uturnArrow">
              <a:avLst>
                <a:gd name="adj1" fmla="val 25000"/>
                <a:gd name="adj2" fmla="val 19168"/>
                <a:gd name="adj3" fmla="val 25000"/>
                <a:gd name="adj4" fmla="val 24342"/>
                <a:gd name="adj5" fmla="val 98326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U-Turn Arrow 40"/>
            <p:cNvSpPr/>
            <p:nvPr/>
          </p:nvSpPr>
          <p:spPr>
            <a:xfrm rot="16200000" flipV="1">
              <a:off x="4079521" y="1604116"/>
              <a:ext cx="1347930" cy="362972"/>
            </a:xfrm>
            <a:prstGeom prst="uturnArrow">
              <a:avLst>
                <a:gd name="adj1" fmla="val 25000"/>
                <a:gd name="adj2" fmla="val 19168"/>
                <a:gd name="adj3" fmla="val 25000"/>
                <a:gd name="adj4" fmla="val 19676"/>
                <a:gd name="adj5" fmla="val 98326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U-Turn Arrow 41"/>
            <p:cNvSpPr/>
            <p:nvPr/>
          </p:nvSpPr>
          <p:spPr>
            <a:xfrm rot="16200000" flipV="1">
              <a:off x="4370421" y="1897029"/>
              <a:ext cx="613730" cy="210572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99125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77" name="TextBox 7176"/>
          <p:cNvSpPr txBox="1"/>
          <p:nvPr/>
        </p:nvSpPr>
        <p:spPr>
          <a:xfrm>
            <a:off x="152400" y="742950"/>
            <a:ext cx="54863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Analysis strategy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For each important process define a representative control region (</a:t>
            </a:r>
            <a:r>
              <a:rPr lang="en-US" dirty="0">
                <a:solidFill>
                  <a:srgbClr val="FFC000"/>
                </a:solidFill>
              </a:rPr>
              <a:t>CR</a:t>
            </a:r>
            <a:r>
              <a:rPr lang="en-US" dirty="0"/>
              <a:t>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Fit the background to data simultaneously in all CRs to get correction/scale factors (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SF</a:t>
            </a:r>
            <a:r>
              <a:rPr lang="en-US" dirty="0"/>
              <a:t>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Check modeling in validation regions (</a:t>
            </a:r>
            <a:r>
              <a:rPr lang="en-US" dirty="0">
                <a:solidFill>
                  <a:srgbClr val="00B050"/>
                </a:solidFill>
              </a:rPr>
              <a:t>VR</a:t>
            </a:r>
            <a:r>
              <a:rPr lang="en-US" dirty="0"/>
              <a:t>) and then adopt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SF</a:t>
            </a:r>
            <a:r>
              <a:rPr lang="en-US" dirty="0"/>
              <a:t>s in </a:t>
            </a:r>
            <a:r>
              <a:rPr lang="en-US" dirty="0">
                <a:solidFill>
                  <a:srgbClr val="6699FF"/>
                </a:solidFill>
              </a:rPr>
              <a:t>SR</a:t>
            </a:r>
            <a:r>
              <a:rPr lang="en-US" dirty="0"/>
              <a:t>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Exclusion limits </a:t>
            </a:r>
            <a:r>
              <a:rPr lang="en-US" i="1" dirty="0"/>
              <a:t>using profiled likelihood fits </a:t>
            </a:r>
            <a:r>
              <a:rPr lang="en-US" dirty="0"/>
              <a:t>avoiding constraining of fit nuisance parameters</a:t>
            </a:r>
          </a:p>
          <a:p>
            <a:endParaRPr lang="en-US" dirty="0"/>
          </a:p>
          <a:p>
            <a:r>
              <a:rPr lang="en-US" b="1" dirty="0"/>
              <a:t>Background measurement &amp; systematic uncertainties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Employ data-driven techniques whereas possible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Systematic uncertainties are otherwise propagated to all measurements</a:t>
            </a:r>
          </a:p>
        </p:txBody>
      </p:sp>
      <p:sp>
        <p:nvSpPr>
          <p:cNvPr id="7178" name="Rectangle 7177"/>
          <p:cNvSpPr/>
          <p:nvPr/>
        </p:nvSpPr>
        <p:spPr>
          <a:xfrm rot="16200000">
            <a:off x="5581322" y="4462461"/>
            <a:ext cx="9861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3"/>
              </a:rPr>
              <a:t>PERF-2016-04</a:t>
            </a:r>
            <a:endParaRPr lang="en-US" sz="1050" dirty="0"/>
          </a:p>
        </p:txBody>
      </p:sp>
      <p:sp>
        <p:nvSpPr>
          <p:cNvPr id="3" name="Rectangle 2"/>
          <p:cNvSpPr/>
          <p:nvPr/>
        </p:nvSpPr>
        <p:spPr>
          <a:xfrm>
            <a:off x="7604738" y="733967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50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Autofit/>
          </a:bodyPr>
          <a:lstStyle/>
          <a:p>
            <a:r>
              <a:rPr lang="en-US" sz="3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Supersymmetry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" y="209550"/>
            <a:ext cx="2133600" cy="273844"/>
          </a:xfrm>
        </p:spPr>
        <p:txBody>
          <a:bodyPr/>
          <a:lstStyle/>
          <a:p>
            <a:pPr algn="l"/>
            <a:fld id="{33EAB06D-2527-4940-8170-19E7C894D029}" type="slidenum">
              <a:rPr lang="en-US" smtClean="0"/>
              <a:pPr algn="l"/>
              <a:t>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" y="666750"/>
            <a:ext cx="4953000" cy="44196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1400" dirty="0"/>
              <a:t>Most compelling possible extension of SM</a:t>
            </a:r>
          </a:p>
          <a:p>
            <a:pPr>
              <a:buFont typeface="Wingdings" pitchFamily="2" charset="2"/>
              <a:buChar char="q"/>
            </a:pPr>
            <a:endParaRPr lang="en-US" sz="800" dirty="0"/>
          </a:p>
          <a:p>
            <a:pPr>
              <a:buFont typeface="Wingdings" pitchFamily="2" charset="2"/>
              <a:buChar char="q"/>
            </a:pPr>
            <a:r>
              <a:rPr lang="en-US" sz="1400" dirty="0">
                <a:solidFill>
                  <a:srgbClr val="0070C0"/>
                </a:solidFill>
              </a:rPr>
              <a:t>Generalization of the space-time symmetries which transforms fermions into bosons and vice versa (</a:t>
            </a:r>
            <a:r>
              <a:rPr lang="en-US" sz="1400" dirty="0" err="1">
                <a:solidFill>
                  <a:srgbClr val="0070C0"/>
                </a:solidFill>
              </a:rPr>
              <a:t>Δs</a:t>
            </a:r>
            <a:r>
              <a:rPr lang="en-US" sz="1400" dirty="0">
                <a:solidFill>
                  <a:srgbClr val="0070C0"/>
                </a:solidFill>
              </a:rPr>
              <a:t>=½ )</a:t>
            </a:r>
          </a:p>
          <a:p>
            <a:pPr marL="0" indent="0">
              <a:buNone/>
            </a:pPr>
            <a:endParaRPr lang="en-US" sz="800" dirty="0"/>
          </a:p>
          <a:p>
            <a:pPr>
              <a:buFont typeface="Wingdings" pitchFamily="2" charset="2"/>
              <a:buChar char="q"/>
            </a:pPr>
            <a:r>
              <a:rPr lang="en-US" sz="1400" dirty="0"/>
              <a:t>No unnatural fine-tuning of the parameters of the fundamental theory at the Planck scale </a:t>
            </a:r>
            <a:r>
              <a:rPr lang="en-US" sz="1400" dirty="0">
                <a:sym typeface="Symbol"/>
              </a:rPr>
              <a:t></a:t>
            </a:r>
            <a:r>
              <a:rPr lang="en-US" sz="1400" dirty="0"/>
              <a:t> elegant solution to the naturalness problem</a:t>
            </a:r>
          </a:p>
          <a:p>
            <a:pPr>
              <a:buFont typeface="Wingdings" pitchFamily="2" charset="2"/>
              <a:buChar char="q"/>
            </a:pPr>
            <a:endParaRPr lang="en-US" sz="800" dirty="0"/>
          </a:p>
          <a:p>
            <a:pPr>
              <a:buFont typeface="Wingdings" pitchFamily="2" charset="2"/>
              <a:buChar char="q"/>
            </a:pPr>
            <a:r>
              <a:rPr lang="en-US" sz="1400" dirty="0">
                <a:solidFill>
                  <a:srgbClr val="0070C0"/>
                </a:solidFill>
              </a:rPr>
              <a:t>Provides a framework for the unification of particle physics and gravity at the Planck energy scale</a:t>
            </a:r>
          </a:p>
          <a:p>
            <a:pPr>
              <a:buFont typeface="Wingdings" pitchFamily="2" charset="2"/>
              <a:buChar char="q"/>
            </a:pPr>
            <a:endParaRPr lang="en-US" sz="800" dirty="0"/>
          </a:p>
          <a:p>
            <a:pPr>
              <a:buFont typeface="Wingdings" pitchFamily="2" charset="2"/>
              <a:buChar char="q"/>
            </a:pPr>
            <a:r>
              <a:rPr lang="en-US" sz="1400" dirty="0"/>
              <a:t>Predicts that gauge couplings, as measured experimentally at the electroweak scale, unify near the Planck scale (“GUT scale”)</a:t>
            </a:r>
          </a:p>
          <a:p>
            <a:pPr marL="0" indent="0"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US" sz="1400" dirty="0">
                <a:solidFill>
                  <a:srgbClr val="0070C0"/>
                </a:solidFill>
              </a:rPr>
              <a:t>Provides a dark matter candidate</a:t>
            </a:r>
          </a:p>
          <a:p>
            <a:pPr marL="0" indent="0">
              <a:buNone/>
            </a:pPr>
            <a:endParaRPr lang="en-US" sz="800" dirty="0"/>
          </a:p>
          <a:p>
            <a:pPr>
              <a:buFont typeface="Wingdings" pitchFamily="2" charset="2"/>
              <a:buChar char="q"/>
            </a:pPr>
            <a:r>
              <a:rPr lang="en-US" sz="1400" dirty="0"/>
              <a:t>Exact symmetry of nature? Particles and super-partners would be mass-degenerate, but not yet observed </a:t>
            </a:r>
            <a:r>
              <a:rPr lang="en-US" sz="1400" dirty="0">
                <a:sym typeface="Symbol"/>
              </a:rPr>
              <a:t></a:t>
            </a:r>
            <a:r>
              <a:rPr lang="en-US" sz="1400" dirty="0"/>
              <a:t> broken symmetry </a:t>
            </a:r>
          </a:p>
          <a:p>
            <a:pPr>
              <a:buFont typeface="Wingdings" pitchFamily="2" charset="2"/>
              <a:buChar char="q"/>
            </a:pPr>
            <a:endParaRPr 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454896"/>
            <a:ext cx="2644546" cy="2174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38800" y="4733151"/>
            <a:ext cx="3276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Evolution of the inverse gauge couplings α</a:t>
            </a:r>
            <a:r>
              <a:rPr lang="en-US" sz="1200" baseline="30000" dirty="0"/>
              <a:t>-1</a:t>
            </a:r>
            <a:r>
              <a:rPr lang="en-US" sz="1200" baseline="-25000" dirty="0"/>
              <a:t>a</a:t>
            </a:r>
            <a:r>
              <a:rPr lang="en-US" sz="1200" dirty="0"/>
              <a:t>(Q)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91400" y="2583418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</a:t>
            </a:r>
          </a:p>
        </p:txBody>
      </p:sp>
      <p:sp>
        <p:nvSpPr>
          <p:cNvPr id="15" name="TextBox 14"/>
          <p:cNvSpPr txBox="1"/>
          <p:nvPr/>
        </p:nvSpPr>
        <p:spPr>
          <a:xfrm rot="20700000">
            <a:off x="7349526" y="3630399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MSSM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685800"/>
            <a:ext cx="4023360" cy="1634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0802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1" name="Rectangle 9230"/>
          <p:cNvSpPr/>
          <p:nvPr/>
        </p:nvSpPr>
        <p:spPr>
          <a:xfrm>
            <a:off x="5655733" y="3943350"/>
            <a:ext cx="2650067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sym typeface="Symbol"/>
              </a:rPr>
              <a:t>Expected limits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sym typeface="Symbol"/>
              </a:rPr>
              <a:t>w/ signal yield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b="1" dirty="0">
                <a:solidFill>
                  <a:srgbClr val="FFC000"/>
                </a:solidFill>
                <a:sym typeface="Symbol"/>
              </a:rPr>
              <a:t>1σ</a:t>
            </a:r>
            <a:r>
              <a:rPr lang="en-US" sz="1600" b="1" baseline="-25000" dirty="0">
                <a:solidFill>
                  <a:srgbClr val="FFC000"/>
                </a:solidFill>
                <a:sym typeface="Symbol"/>
              </a:rPr>
              <a:t>exp</a:t>
            </a:r>
            <a:r>
              <a:rPr lang="en-US" sz="1600" b="1" dirty="0">
                <a:solidFill>
                  <a:srgbClr val="FFC000"/>
                </a:solidFill>
                <a:sym typeface="Symbol"/>
              </a:rPr>
              <a:t> uncertainty band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Statistical Interpretation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40</a:t>
            </a:fld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666750"/>
            <a:ext cx="4706831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2066"/>
            <a:ext cx="1600200" cy="1313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 rot="16200000">
            <a:off x="-893385" y="2158484"/>
            <a:ext cx="21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lightest SUSY particle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94771" y="4564618"/>
            <a:ext cx="245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pair-produced </a:t>
            </a:r>
            <a:r>
              <a:rPr lang="en-US" dirty="0" err="1"/>
              <a:t>sparticles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752600" y="4552950"/>
            <a:ext cx="3200400" cy="116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57201" y="1123951"/>
            <a:ext cx="0" cy="25145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38800" y="2959953"/>
            <a:ext cx="342900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Observed 95% CL exclusion contours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w/ nominal signal yield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  <a:sym typeface="Symbol"/>
              </a:rPr>
              <a:t>w/ 1σ</a:t>
            </a:r>
            <a:r>
              <a:rPr lang="en-US" sz="1600" baseline="-25000" dirty="0">
                <a:solidFill>
                  <a:srgbClr val="C00000"/>
                </a:solidFill>
                <a:sym typeface="Symbol"/>
              </a:rPr>
              <a:t>theory</a:t>
            </a:r>
            <a:r>
              <a:rPr lang="en-US" sz="1600" dirty="0">
                <a:solidFill>
                  <a:srgbClr val="C00000"/>
                </a:solidFill>
                <a:sym typeface="Symbol"/>
              </a:rPr>
              <a:t> shifted signal yield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686028"/>
            <a:ext cx="36576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Statistical interpretation of results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Model-dependent limits are set on signal strength/production cross-section (commonly spanned on a 2-D mass-plane)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i="1" dirty="0"/>
              <a:t>p-value</a:t>
            </a:r>
            <a:r>
              <a:rPr lang="en-US" sz="1600" dirty="0"/>
              <a:t> (</a:t>
            </a:r>
            <a:r>
              <a:rPr lang="en-US" sz="1600" i="1" dirty="0"/>
              <a:t>CL</a:t>
            </a:r>
            <a:r>
              <a:rPr lang="en-US" sz="1600" i="1" baseline="-25000" dirty="0"/>
              <a:t>s</a:t>
            </a:r>
            <a:r>
              <a:rPr lang="en-US" sz="1600" dirty="0"/>
              <a:t>=</a:t>
            </a:r>
            <a:r>
              <a:rPr lang="en-US" sz="1600" i="1" dirty="0" err="1"/>
              <a:t>CL</a:t>
            </a:r>
            <a:r>
              <a:rPr lang="en-US" sz="1600" i="1" baseline="-25000" dirty="0" err="1"/>
              <a:t>s+b</a:t>
            </a:r>
            <a:r>
              <a:rPr lang="en-US" sz="1600" i="1" baseline="-25000" dirty="0"/>
              <a:t>/</a:t>
            </a:r>
            <a:r>
              <a:rPr lang="en-US" sz="1600" i="1" dirty="0"/>
              <a:t> </a:t>
            </a:r>
            <a:r>
              <a:rPr lang="en-US" sz="1600" i="1" dirty="0" err="1"/>
              <a:t>CL</a:t>
            </a:r>
            <a:r>
              <a:rPr lang="en-US" sz="1600" i="1" baseline="-25000" dirty="0" err="1"/>
              <a:t>b</a:t>
            </a:r>
            <a:r>
              <a:rPr lang="en-US" sz="1600" dirty="0"/>
              <a:t>) to derive an exclusion of the Signal hypothesis at the </a:t>
            </a:r>
            <a:r>
              <a:rPr lang="en-US" sz="1600" i="1" dirty="0"/>
              <a:t>1-CL</a:t>
            </a:r>
            <a:r>
              <a:rPr lang="en-US" sz="1600" i="1" baseline="-25000" dirty="0"/>
              <a:t>s+b </a:t>
            </a:r>
            <a:r>
              <a:rPr lang="en-US" sz="1600" dirty="0"/>
              <a:t>confidence level</a:t>
            </a:r>
          </a:p>
        </p:txBody>
      </p:sp>
      <p:cxnSp>
        <p:nvCxnSpPr>
          <p:cNvPr id="19" name="Straight Arrow Connector 18"/>
          <p:cNvCxnSpPr>
            <a:stCxn id="12" idx="1"/>
          </p:cNvCxnSpPr>
          <p:nvPr/>
        </p:nvCxnSpPr>
        <p:spPr>
          <a:xfrm flipH="1" flipV="1">
            <a:off x="4267200" y="2952750"/>
            <a:ext cx="1371600" cy="4227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419600" y="3257550"/>
            <a:ext cx="1219200" cy="30480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267200" y="3400106"/>
            <a:ext cx="1388533" cy="238444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572000" y="3562350"/>
            <a:ext cx="1083733" cy="6858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191000" y="3638550"/>
            <a:ext cx="1464733" cy="84026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221" name="TextBox 9220"/>
          <p:cNvSpPr txBox="1"/>
          <p:nvPr/>
        </p:nvSpPr>
        <p:spPr>
          <a:xfrm>
            <a:off x="2558797" y="3181350"/>
            <a:ext cx="1556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cross-section gradient</a:t>
            </a:r>
          </a:p>
        </p:txBody>
      </p:sp>
      <p:sp>
        <p:nvSpPr>
          <p:cNvPr id="39" name="TextBox 38"/>
          <p:cNvSpPr txBox="1"/>
          <p:nvPr/>
        </p:nvSpPr>
        <p:spPr>
          <a:xfrm rot="18900000">
            <a:off x="1945053" y="2547915"/>
            <a:ext cx="144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acceptance gradient</a:t>
            </a:r>
          </a:p>
        </p:txBody>
      </p:sp>
      <p:cxnSp>
        <p:nvCxnSpPr>
          <p:cNvPr id="9223" name="Straight Arrow Connector 9222"/>
          <p:cNvCxnSpPr/>
          <p:nvPr/>
        </p:nvCxnSpPr>
        <p:spPr>
          <a:xfrm>
            <a:off x="2743200" y="3486150"/>
            <a:ext cx="11423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133600" y="2343150"/>
            <a:ext cx="6096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rot="18779328">
            <a:off x="1196461" y="2655610"/>
            <a:ext cx="142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kinematic boundary</a:t>
            </a:r>
          </a:p>
        </p:txBody>
      </p:sp>
      <p:sp>
        <p:nvSpPr>
          <p:cNvPr id="32" name="Rectangle 31"/>
          <p:cNvSpPr/>
          <p:nvPr/>
        </p:nvSpPr>
        <p:spPr>
          <a:xfrm rot="5400000">
            <a:off x="4453631" y="1462781"/>
            <a:ext cx="14991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ATLAS-CONF-2017-035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48721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5638800" cy="609600"/>
          </a:xfrm>
        </p:spPr>
        <p:txBody>
          <a:bodyPr>
            <a:noAutofit/>
          </a:bodyPr>
          <a:lstStyle/>
          <a:p>
            <a:r>
              <a:rPr lang="en-US" sz="3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Recursive Jigsaw 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" y="438150"/>
                <a:ext cx="6177880" cy="46482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US" sz="500" dirty="0"/>
              </a:p>
              <a:p>
                <a:r>
                  <a:rPr lang="en-US" sz="1600" dirty="0"/>
                  <a:t>Designed for the analysis of events where one or more strong initial state radiation (ISR) jets are present </a:t>
                </a:r>
                <a:r>
                  <a:rPr lang="en-US" sz="1200" dirty="0"/>
                  <a:t>(causing the system of initially produced </a:t>
                </a:r>
                <a:r>
                  <a:rPr lang="en-US" sz="1200" dirty="0" err="1"/>
                  <a:t>sparticles</a:t>
                </a:r>
                <a:r>
                  <a:rPr lang="en-US" sz="1200" dirty="0"/>
                  <a:t> to recoil in the opposite direction) </a:t>
                </a:r>
                <a:r>
                  <a:rPr lang="en-US" sz="1600" dirty="0"/>
                  <a:t>– appropriate for direct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/>
                          </a:rPr>
                          <m:t>𝜏</m:t>
                        </m:r>
                      </m:e>
                    </m:acc>
                  </m:oMath>
                </a14:m>
                <a:r>
                  <a:rPr lang="en-US" sz="1600" dirty="0"/>
                  <a:t>‘s</a:t>
                </a:r>
              </a:p>
              <a:p>
                <a:pPr marL="0" indent="0">
                  <a:buNone/>
                </a:pPr>
                <a:endParaRPr lang="en-US" sz="500" dirty="0"/>
              </a:p>
              <a:p>
                <a:r>
                  <a:rPr lang="en-US" sz="1600" dirty="0"/>
                  <a:t>A </a:t>
                </a:r>
                <a:r>
                  <a:rPr lang="en-US" sz="1600" b="1" dirty="0">
                    <a:solidFill>
                      <a:srgbClr val="6699FF"/>
                    </a:solidFill>
                  </a:rPr>
                  <a:t>decay tree</a:t>
                </a:r>
                <a:r>
                  <a:rPr lang="en-US" sz="1600" dirty="0"/>
                  <a:t> is imposed on the analysis of each event: capture the kinematic features specific to the signal topology under study</a:t>
                </a:r>
              </a:p>
              <a:p>
                <a:pPr marL="0" indent="0">
                  <a:buNone/>
                </a:pPr>
                <a:endParaRPr lang="en-US" sz="500" dirty="0"/>
              </a:p>
              <a:p>
                <a:r>
                  <a:rPr lang="en-US" sz="1600" dirty="0"/>
                  <a:t>Define </a:t>
                </a: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</a:rPr>
                  <a:t>hemispheres with visible + invisible parts </a:t>
                </a:r>
                <a:r>
                  <a:rPr lang="en-US" sz="1600" dirty="0"/>
                  <a:t>- Transform observable momenta 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reference-frame</a:t>
                </a:r>
                <a:r>
                  <a:rPr lang="en-US" sz="1600" dirty="0"/>
                  <a:t> to 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reference-frame</a:t>
                </a:r>
              </a:p>
              <a:p>
                <a:pPr marL="0" indent="0">
                  <a:buNone/>
                </a:pPr>
                <a:endParaRPr lang="en-US" sz="500" dirty="0"/>
              </a:p>
              <a:p>
                <a:r>
                  <a:rPr lang="en-US" sz="1600" dirty="0"/>
                  <a:t>Procedure is repeated recursively traveling through each of the reference frames relevant to the topology</a:t>
                </a:r>
              </a:p>
              <a:p>
                <a:pPr marL="0" indent="0">
                  <a:buNone/>
                </a:pPr>
                <a:endParaRPr lang="en-US" sz="500" dirty="0"/>
              </a:p>
              <a:p>
                <a:r>
                  <a:rPr lang="en-US" sz="1600" dirty="0"/>
                  <a:t>Rather than obtaining one observable, get a </a:t>
                </a:r>
                <a:r>
                  <a:rPr lang="en-US" sz="1600" b="1" dirty="0">
                    <a:solidFill>
                      <a:srgbClr val="4F81BD"/>
                    </a:solidFill>
                  </a:rPr>
                  <a:t>complete basis </a:t>
                </a:r>
                <a:r>
                  <a:rPr lang="en-US" sz="1600" dirty="0"/>
                  <a:t>of </a:t>
                </a:r>
                <a:r>
                  <a:rPr lang="en-US" sz="1600" b="1" dirty="0">
                    <a:solidFill>
                      <a:srgbClr val="4F81BD"/>
                    </a:solidFill>
                  </a:rPr>
                  <a:t>useful observables </a:t>
                </a:r>
                <a:r>
                  <a:rPr lang="en-US" sz="1600" dirty="0" err="1"/>
                  <a:t>diagonalized</a:t>
                </a:r>
                <a:r>
                  <a:rPr lang="en-US" sz="1600" dirty="0"/>
                  <a:t> with physical observables: angles, energies, invariant masses, …</a:t>
                </a:r>
              </a:p>
              <a:p>
                <a:pPr marL="0" indent="0">
                  <a:buNone/>
                </a:pPr>
                <a:endParaRPr lang="en-US" sz="500" dirty="0"/>
              </a:p>
              <a:p>
                <a:r>
                  <a:rPr lang="en-US" sz="1600" dirty="0"/>
                  <a:t>RJ technique can substantially </a:t>
                </a:r>
                <a:r>
                  <a:rPr lang="en-US" sz="1600" b="1" dirty="0">
                    <a:solidFill>
                      <a:srgbClr val="0070C0"/>
                    </a:solidFill>
                  </a:rPr>
                  <a:t>bring sensitivity to the compressed region </a:t>
                </a:r>
                <a:r>
                  <a:rPr lang="en-US" sz="1600" dirty="0"/>
                  <a:t>- extra separation power in rejecting background events with signal-like behavior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438150"/>
                <a:ext cx="6177880" cy="4648200"/>
              </a:xfrm>
              <a:blipFill rotWithShape="1">
                <a:blip r:embed="rId2"/>
                <a:stretch>
                  <a:fillRect l="-395" r="-296" b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2400" y="285750"/>
            <a:ext cx="2133600" cy="273844"/>
          </a:xfrm>
        </p:spPr>
        <p:txBody>
          <a:bodyPr/>
          <a:lstStyle/>
          <a:p>
            <a:pPr algn="l"/>
            <a:fld id="{33EAB06D-2527-4940-8170-19E7C894D029}" type="slidenum">
              <a:rPr lang="en-US" smtClean="0"/>
              <a:pPr algn="l"/>
              <a:t>41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592" y="2571750"/>
            <a:ext cx="2989407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 rot="16200000">
            <a:off x="5744766" y="1198185"/>
            <a:ext cx="14922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PhysRevD.95.035031</a:t>
            </a:r>
            <a:endParaRPr lang="en-US" sz="12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7150"/>
            <a:ext cx="2275645" cy="224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 rot="20186741">
            <a:off x="6355215" y="4171362"/>
            <a:ext cx="1547923" cy="445478"/>
          </a:xfrm>
          <a:prstGeom prst="ellipse">
            <a:avLst/>
          </a:prstGeom>
          <a:solidFill>
            <a:srgbClr val="4F81BD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6096000" y="4394101"/>
            <a:ext cx="468561" cy="7432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705600" y="1428750"/>
            <a:ext cx="1137822" cy="9906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562600" y="2157142"/>
            <a:ext cx="1066800" cy="1494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142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536971"/>
          </a:xfrm>
        </p:spPr>
        <p:txBody>
          <a:bodyPr>
            <a:normAutofit fontScale="90000"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b="1" cap="all" dirty="0" err="1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susy</a:t>
            </a:r>
            <a:endParaRPr lang="en-US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35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60960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Standard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14350"/>
            <a:ext cx="6400800" cy="42672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Higgs discovery in July 2012: </a:t>
            </a:r>
            <a:r>
              <a:rPr lang="en-US" dirty="0"/>
              <a:t>a triumph for the SM of elementary particles!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A very non–trivial check of the SM: test at the quantum/</a:t>
            </a:r>
            <a:r>
              <a:rPr lang="en-US" dirty="0" err="1"/>
              <a:t>permile</a:t>
            </a:r>
            <a:r>
              <a:rPr lang="en-US" dirty="0"/>
              <a:t> level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b="1" dirty="0"/>
              <a:t>We have a fundamental theory for the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strong+electroweak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/>
              <a:t>forces that is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2900" dirty="0"/>
              <a:t>• </a:t>
            </a:r>
            <a:r>
              <a:rPr lang="en-US" sz="2900" dirty="0">
                <a:solidFill>
                  <a:srgbClr val="0070C0"/>
                </a:solidFill>
              </a:rPr>
              <a:t>relativistic quantum field theory </a:t>
            </a:r>
            <a:r>
              <a:rPr lang="en-US" sz="2900" dirty="0"/>
              <a:t>based on a gauge symmetry</a:t>
            </a:r>
          </a:p>
          <a:p>
            <a:pPr marL="0" indent="0">
              <a:buNone/>
            </a:pPr>
            <a:r>
              <a:rPr lang="en-US" sz="2900" dirty="0"/>
              <a:t>• </a:t>
            </a:r>
            <a:r>
              <a:rPr lang="en-US" sz="2900" dirty="0" err="1">
                <a:solidFill>
                  <a:srgbClr val="0070C0"/>
                </a:solidFill>
              </a:rPr>
              <a:t>renormalisable</a:t>
            </a:r>
            <a:r>
              <a:rPr lang="en-US" sz="2900" dirty="0">
                <a:solidFill>
                  <a:srgbClr val="0070C0"/>
                </a:solidFill>
              </a:rPr>
              <a:t> </a:t>
            </a:r>
            <a:r>
              <a:rPr lang="en-US" sz="2900" dirty="0"/>
              <a:t>as proved by ’t </a:t>
            </a:r>
            <a:r>
              <a:rPr lang="en-US" sz="2900" dirty="0" err="1"/>
              <a:t>Hooft</a:t>
            </a:r>
            <a:endParaRPr lang="en-US" sz="2900" dirty="0"/>
          </a:p>
          <a:p>
            <a:pPr marL="0" indent="0">
              <a:buNone/>
            </a:pPr>
            <a:r>
              <a:rPr lang="en-US" sz="2900" dirty="0"/>
              <a:t>• </a:t>
            </a:r>
            <a:r>
              <a:rPr lang="en-US" sz="2900" dirty="0">
                <a:solidFill>
                  <a:srgbClr val="0070C0"/>
                </a:solidFill>
              </a:rPr>
              <a:t>unitary </a:t>
            </a:r>
            <a:r>
              <a:rPr lang="en-US" sz="2900" dirty="0"/>
              <a:t>as we have now a Higgs and its mass is rather small</a:t>
            </a:r>
          </a:p>
          <a:p>
            <a:pPr marL="0" indent="0">
              <a:buNone/>
            </a:pPr>
            <a:r>
              <a:rPr lang="en-US" sz="2900" dirty="0"/>
              <a:t>• </a:t>
            </a:r>
            <a:r>
              <a:rPr lang="en-US" sz="2900" dirty="0" err="1">
                <a:solidFill>
                  <a:srgbClr val="0070C0"/>
                </a:solidFill>
              </a:rPr>
              <a:t>perturbative</a:t>
            </a:r>
            <a:r>
              <a:rPr lang="en-US" sz="2900" dirty="0">
                <a:solidFill>
                  <a:srgbClr val="0070C0"/>
                </a:solidFill>
              </a:rPr>
              <a:t> </a:t>
            </a:r>
            <a:r>
              <a:rPr lang="en-US" sz="2900" dirty="0"/>
              <a:t>up to the Planck scale as again the Higgs is light</a:t>
            </a:r>
          </a:p>
          <a:p>
            <a:pPr marL="0" indent="0">
              <a:buNone/>
            </a:pPr>
            <a:r>
              <a:rPr lang="en-US" sz="2900" dirty="0"/>
              <a:t>• explaining with an </a:t>
            </a:r>
            <a:r>
              <a:rPr lang="en-US" sz="2900" i="1" dirty="0"/>
              <a:t>ad-hoc</a:t>
            </a:r>
            <a:r>
              <a:rPr lang="en-US" sz="2900" dirty="0"/>
              <a:t> </a:t>
            </a:r>
            <a:r>
              <a:rPr lang="en-US" sz="2900" dirty="0">
                <a:solidFill>
                  <a:srgbClr val="0070C0"/>
                </a:solidFill>
              </a:rPr>
              <a:t>EWSB mechanism </a:t>
            </a:r>
            <a:r>
              <a:rPr lang="en-US" sz="2900" dirty="0"/>
              <a:t>the EW-scale mass spectrum </a:t>
            </a:r>
          </a:p>
          <a:p>
            <a:pPr marL="0" indent="0">
              <a:buNone/>
            </a:pPr>
            <a:r>
              <a:rPr lang="en-US" sz="2900" dirty="0"/>
              <a:t>• </a:t>
            </a:r>
            <a:r>
              <a:rPr lang="en-US" sz="2900" dirty="0">
                <a:solidFill>
                  <a:srgbClr val="0070C0"/>
                </a:solidFill>
              </a:rPr>
              <a:t>compatible</a:t>
            </a:r>
            <a:r>
              <a:rPr lang="en-US" sz="2900" dirty="0"/>
              <a:t> with a plenitude of precision data available to date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b="1" dirty="0"/>
              <a:t>But is SM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“theory of everything”</a:t>
            </a:r>
            <a:r>
              <a:rPr lang="en-US" b="1" dirty="0"/>
              <a:t>?</a:t>
            </a:r>
          </a:p>
          <a:p>
            <a:pPr marL="0" indent="0">
              <a:buNone/>
            </a:pPr>
            <a:r>
              <a:rPr lang="en-US" sz="2900" dirty="0"/>
              <a:t>• </a:t>
            </a:r>
            <a:r>
              <a:rPr lang="en-US" sz="2900" dirty="0">
                <a:solidFill>
                  <a:schemeClr val="accent6">
                    <a:lumMod val="75000"/>
                  </a:schemeClr>
                </a:solidFill>
              </a:rPr>
              <a:t>“Esthetical” </a:t>
            </a:r>
            <a:r>
              <a:rPr lang="en-US" sz="2900" dirty="0"/>
              <a:t>problems with multiple and arbitrary parameters;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bg1">
                    <a:lumMod val="50000"/>
                  </a:schemeClr>
                </a:solidFill>
              </a:rPr>
              <a:t>    -  gauge coupling unification do not meet a high scale</a:t>
            </a:r>
          </a:p>
          <a:p>
            <a:pPr marL="0" indent="0">
              <a:buNone/>
            </a:pPr>
            <a:r>
              <a:rPr lang="en-US" sz="2900" dirty="0"/>
              <a:t>• </a:t>
            </a:r>
            <a:r>
              <a:rPr lang="en-US" sz="2900" dirty="0">
                <a:solidFill>
                  <a:schemeClr val="accent6">
                    <a:lumMod val="75000"/>
                  </a:schemeClr>
                </a:solidFill>
              </a:rPr>
              <a:t>“Experimental” </a:t>
            </a:r>
            <a:r>
              <a:rPr lang="en-US" sz="2900" dirty="0"/>
              <a:t>problems as it does not explain all seen phenomena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bg1">
                    <a:lumMod val="50000"/>
                  </a:schemeClr>
                </a:solidFill>
              </a:rPr>
              <a:t>   - </a:t>
            </a:r>
            <a:r>
              <a:rPr lang="en-US" sz="2900" i="1" dirty="0">
                <a:solidFill>
                  <a:schemeClr val="bg1">
                    <a:lumMod val="50000"/>
                  </a:schemeClr>
                </a:solidFill>
              </a:rPr>
              <a:t>ν</a:t>
            </a:r>
            <a:r>
              <a:rPr lang="en-US" sz="2900" dirty="0">
                <a:solidFill>
                  <a:schemeClr val="bg1">
                    <a:lumMod val="50000"/>
                  </a:schemeClr>
                </a:solidFill>
              </a:rPr>
              <a:t> masses/mixing, dark matter, baryon asymmetry in universe, … </a:t>
            </a:r>
          </a:p>
          <a:p>
            <a:pPr marL="0" indent="0">
              <a:buNone/>
            </a:pPr>
            <a:r>
              <a:rPr lang="en-US" sz="2900" dirty="0"/>
              <a:t>• </a:t>
            </a:r>
            <a:r>
              <a:rPr lang="en-US" sz="2900" dirty="0">
                <a:solidFill>
                  <a:schemeClr val="accent6">
                    <a:lumMod val="75000"/>
                  </a:schemeClr>
                </a:solidFill>
              </a:rPr>
              <a:t>“Theory” </a:t>
            </a:r>
            <a:r>
              <a:rPr lang="en-US" sz="2900" dirty="0"/>
              <a:t>problems with hierarchy/naturalness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bg1">
                    <a:lumMod val="50000"/>
                  </a:schemeClr>
                </a:solidFill>
              </a:rPr>
              <a:t>   - </a:t>
            </a:r>
            <a:r>
              <a:rPr lang="en-US" sz="2900" dirty="0" err="1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US" sz="2900" baseline="-25000" dirty="0" err="1">
                <a:solidFill>
                  <a:schemeClr val="bg1">
                    <a:lumMod val="50000"/>
                  </a:schemeClr>
                </a:solidFill>
              </a:rPr>
              <a:t>H</a:t>
            </a:r>
            <a:r>
              <a:rPr lang="en-US" sz="2900" dirty="0">
                <a:solidFill>
                  <a:schemeClr val="bg1">
                    <a:lumMod val="50000"/>
                  </a:schemeClr>
                </a:solidFill>
              </a:rPr>
              <a:t> not stable against high energy scales - quadratic divergences due to quantum loop corrections!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" y="209550"/>
            <a:ext cx="2133600" cy="273844"/>
          </a:xfrm>
        </p:spPr>
        <p:txBody>
          <a:bodyPr/>
          <a:lstStyle/>
          <a:p>
            <a:pPr algn="l"/>
            <a:fld id="{33EAB06D-2527-4940-8170-19E7C894D029}" type="slidenum">
              <a:rPr lang="en-US" smtClean="0"/>
              <a:pPr algn="l"/>
              <a:t>43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7150"/>
            <a:ext cx="2743200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 rot="5400000">
            <a:off x="7981467" y="3593701"/>
            <a:ext cx="1207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3"/>
              </a:rPr>
              <a:t>arXiv:1209.2716v2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6629400" y="4608552"/>
            <a:ext cx="2552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Pull comparison of fit results with the direct measurements in units of the experimental uncertainty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6400800" y="133350"/>
            <a:ext cx="533400" cy="26420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439472"/>
            <a:ext cx="2466975" cy="646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43607"/>
            <a:ext cx="3581400" cy="46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592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Problem – Fine Tuning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42999"/>
          </a:xfrm>
        </p:spPr>
        <p:txBody>
          <a:bodyPr>
            <a:noAutofit/>
          </a:bodyPr>
          <a:lstStyle/>
          <a:p>
            <a:r>
              <a:rPr lang="en-US" sz="1800" dirty="0"/>
              <a:t>The dominant contributions to the Higgs mass come for the quadratic divergent-loop diagrams involving the top quark, the EW gauge bosons and the Higgs itself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09750"/>
            <a:ext cx="43338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2419350"/>
            <a:ext cx="6942137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67000" y="3181350"/>
            <a:ext cx="609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53200" y="3595686"/>
            <a:ext cx="990600" cy="1338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812253"/>
            <a:ext cx="3405188" cy="6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3221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Problem – Fine Tuning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If the mass of Higgs is of order one, then the tree-level m</a:t>
            </a:r>
            <a:r>
              <a:rPr lang="en-US" baseline="30000" dirty="0"/>
              <a:t>2</a:t>
            </a:r>
            <a:r>
              <a:rPr lang="en-US" baseline="-25000" dirty="0"/>
              <a:t>tree</a:t>
            </a:r>
            <a:r>
              <a:rPr lang="en-US" dirty="0"/>
              <a:t> should be precisely 83 with precision 1.</a:t>
            </a:r>
          </a:p>
          <a:p>
            <a:r>
              <a:rPr lang="en-US" dirty="0"/>
              <a:t>The parameters </a:t>
            </a:r>
            <a:r>
              <a:rPr lang="en-US" dirty="0" err="1"/>
              <a:t>λt</a:t>
            </a:r>
            <a:r>
              <a:rPr lang="en-US" dirty="0"/>
              <a:t>, g and λ need some fine tuning to ensure that all divergences are exactly cancelled </a:t>
            </a:r>
          </a:p>
          <a:p>
            <a:r>
              <a:rPr lang="en-US" dirty="0"/>
              <a:t>If the SM is valid up to a scale Λ = 100 </a:t>
            </a:r>
            <a:r>
              <a:rPr lang="en-US" dirty="0" err="1"/>
              <a:t>ΤeV</a:t>
            </a:r>
            <a:r>
              <a:rPr lang="en-US" dirty="0"/>
              <a:t>, the fine tuning required is much greater to a precision of 1 to 8300</a:t>
            </a:r>
          </a:p>
          <a:p>
            <a:r>
              <a:rPr lang="en-US" dirty="0"/>
              <a:t>For a fermion coupling: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45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50" y="4095750"/>
            <a:ext cx="146685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559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Problem – Fine Tuning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8287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The leading order correction originates from the 1-loop diagram. Using cut-off regularization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Similarly, for a scalar field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46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8" y="1733550"/>
            <a:ext cx="408622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343150"/>
            <a:ext cx="20097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876550"/>
            <a:ext cx="37052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38550"/>
            <a:ext cx="6599237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990600" y="3552825"/>
            <a:ext cx="1828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Supersymmetry:</a:t>
            </a:r>
          </a:p>
        </p:txBody>
      </p:sp>
    </p:spTree>
    <p:extLst>
      <p:ext uri="{BB962C8B-B14F-4D97-AF65-F5344CB8AC3E}">
        <p14:creationId xmlns:p14="http://schemas.microsoft.com/office/powerpoint/2010/main" val="23328615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“little hierarchy”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343150"/>
            <a:ext cx="8534400" cy="2743200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The theory is more fine-tuned as ∆ becomes larger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If M</a:t>
            </a:r>
            <a:r>
              <a:rPr lang="en-US" baseline="-25000" dirty="0"/>
              <a:t>SUSY</a:t>
            </a:r>
            <a:r>
              <a:rPr lang="en-US" dirty="0"/>
              <a:t> characterizes the scale of </a:t>
            </a:r>
            <a:r>
              <a:rPr lang="en-US" dirty="0" err="1"/>
              <a:t>supersymmetric</a:t>
            </a:r>
            <a:r>
              <a:rPr lang="en-US" dirty="0"/>
              <a:t> particle masses, then one would crudely expect ∆ ∼ M</a:t>
            </a:r>
            <a:r>
              <a:rPr lang="en-US" baseline="-25000" dirty="0"/>
              <a:t>SUSY</a:t>
            </a:r>
            <a:r>
              <a:rPr lang="en-US" baseline="30000" dirty="0"/>
              <a:t>2</a:t>
            </a:r>
            <a:r>
              <a:rPr lang="en-US" dirty="0"/>
              <a:t>/m</a:t>
            </a:r>
            <a:r>
              <a:rPr lang="en-US" baseline="-25000" dirty="0"/>
              <a:t>Z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For example, if M</a:t>
            </a:r>
            <a:r>
              <a:rPr lang="en-US" baseline="-25000" dirty="0"/>
              <a:t>SUSY</a:t>
            </a:r>
            <a:r>
              <a:rPr lang="en-US" dirty="0"/>
              <a:t> ∼ 1 </a:t>
            </a:r>
            <a:r>
              <a:rPr lang="en-US" dirty="0" err="1"/>
              <a:t>TeV</a:t>
            </a:r>
            <a:r>
              <a:rPr lang="en-US" dirty="0"/>
              <a:t> then there must be at least a ∆</a:t>
            </a:r>
            <a:r>
              <a:rPr lang="en-US" baseline="30000" dirty="0"/>
              <a:t>-1 </a:t>
            </a:r>
            <a:r>
              <a:rPr lang="en-US" dirty="0"/>
              <a:t>∼ 1% fine-tuning of the MSSM parameters to achieve the observed value of  </a:t>
            </a:r>
            <a:r>
              <a:rPr lang="en-US" dirty="0" err="1"/>
              <a:t>m</a:t>
            </a:r>
            <a:r>
              <a:rPr lang="en-US" baseline="-25000" dirty="0" err="1"/>
              <a:t>Z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This separation of the electroweak symmetry-breaking and </a:t>
            </a:r>
            <a:r>
              <a:rPr lang="en-US" dirty="0" err="1"/>
              <a:t>supersymmetry</a:t>
            </a:r>
            <a:r>
              <a:rPr lang="en-US" dirty="0"/>
              <a:t>-breaking scales is an example of the little hierarchy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47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983218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One of the simplest measures of fine-tuning is the one given by </a:t>
            </a:r>
            <a:r>
              <a:rPr lang="en-US" dirty="0" err="1"/>
              <a:t>Barbieri</a:t>
            </a:r>
            <a:r>
              <a:rPr lang="en-US" dirty="0"/>
              <a:t> and </a:t>
            </a:r>
            <a:r>
              <a:rPr lang="en-US" dirty="0" err="1"/>
              <a:t>Giudice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2" y="1276350"/>
            <a:ext cx="284797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438400" y="2050018"/>
            <a:ext cx="525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i </a:t>
            </a:r>
            <a:r>
              <a:rPr lang="en-US" dirty="0"/>
              <a:t>MSSM parameters at the high-energy scale M</a:t>
            </a:r>
            <a:r>
              <a:rPr lang="en-US" baseline="-250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626980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Autofit/>
          </a:bodyPr>
          <a:lstStyle/>
          <a:p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Three main avenues for solving the hierarchy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66750"/>
            <a:ext cx="6324600" cy="1130076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Compositeness/substructure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/>
              <a:t>All particles are composite / dynamical EWSB: Technicolor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/>
              <a:t>Higgs is bound state of two fermions - not any more  a </a:t>
            </a:r>
            <a:r>
              <a:rPr lang="en-US" sz="1600" i="1" dirty="0"/>
              <a:t>spin–0 </a:t>
            </a:r>
            <a:r>
              <a:rPr lang="en-US" sz="1600" dirty="0"/>
              <a:t>fundamental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" y="209550"/>
            <a:ext cx="2133600" cy="273844"/>
          </a:xfrm>
        </p:spPr>
        <p:txBody>
          <a:bodyPr/>
          <a:lstStyle/>
          <a:p>
            <a:pPr algn="l"/>
            <a:fld id="{33EAB06D-2527-4940-8170-19E7C894D029}" type="slidenum">
              <a:rPr lang="en-US" smtClean="0"/>
              <a:pPr algn="l"/>
              <a:t>48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2038350"/>
            <a:ext cx="6324600" cy="10772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/>
              <a:t>Extra space-time dimensions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/>
              <a:t>gravitons escape from the 3-brane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/>
              <a:t>volume of the extra dimensions suppresses the fundamental Planck scale (n </a:t>
            </a:r>
            <a:r>
              <a:rPr lang="en-US" sz="1600" dirty="0">
                <a:sym typeface="Symbol"/>
              </a:rPr>
              <a:t> </a:t>
            </a:r>
            <a:r>
              <a:rPr lang="en-US" sz="1600" dirty="0"/>
              <a:t>1)  -- EWSB mechanism needed!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05150"/>
            <a:ext cx="1676400" cy="37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137" y="514350"/>
            <a:ext cx="1947863" cy="1434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3562350"/>
            <a:ext cx="2181225" cy="1523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947" y="1809750"/>
            <a:ext cx="1909453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3409950"/>
            <a:ext cx="6560770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Supersymmetry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most compelling possible extension of SM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motivated as a generalization of space-time symmetries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transformations relating fermions to boson and vice versa (</a:t>
            </a:r>
            <a:r>
              <a:rPr lang="en-US" dirty="0" err="1"/>
              <a:t>Δs</a:t>
            </a:r>
            <a:r>
              <a:rPr lang="en-US" dirty="0"/>
              <a:t>=½)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elegant solution to the naturalness problem</a:t>
            </a:r>
          </a:p>
        </p:txBody>
      </p:sp>
    </p:spTree>
    <p:extLst>
      <p:ext uri="{BB962C8B-B14F-4D97-AF65-F5344CB8AC3E}">
        <p14:creationId xmlns:p14="http://schemas.microsoft.com/office/powerpoint/2010/main" val="3301318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MSSM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5249" y="514350"/>
                <a:ext cx="4773083" cy="2362200"/>
              </a:xfr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100" b="1" dirty="0"/>
                  <a:t>MMSM:  </a:t>
                </a:r>
                <a:r>
                  <a:rPr lang="en-US" sz="1100" dirty="0" err="1"/>
                  <a:t>superpartners</a:t>
                </a:r>
                <a:r>
                  <a:rPr lang="en-US" sz="1100" dirty="0"/>
                  <a:t> lie below a few </a:t>
                </a:r>
                <a:r>
                  <a:rPr lang="en-US" sz="1100" dirty="0" err="1"/>
                  <a:t>TeV</a:t>
                </a:r>
                <a:endParaRPr lang="en-US" sz="1100" dirty="0"/>
              </a:p>
              <a:p>
                <a:pPr>
                  <a:buFont typeface="Wingdings" pitchFamily="2" charset="2"/>
                  <a:buChar char="q"/>
                </a:pPr>
                <a:r>
                  <a:rPr lang="en-US" sz="1100" dirty="0"/>
                  <a:t>low-energy SUSY is motivated by the possible cancellation of quadratic divergences in radiative corrections to the Higgs boson mass</a:t>
                </a:r>
              </a:p>
              <a:p>
                <a:pPr marL="0" indent="0">
                  <a:buNone/>
                </a:pPr>
                <a:endParaRPr lang="en-US" sz="700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sz="1100" dirty="0">
                    <a:solidFill>
                      <a:srgbClr val="00B0F0"/>
                    </a:solidFill>
                  </a:rPr>
                  <a:t>Higgs sector: </a:t>
                </a:r>
                <a:r>
                  <a:rPr lang="en-US" sz="1100" dirty="0"/>
                  <a:t>2 complex doublets for </a:t>
                </a:r>
                <a:r>
                  <a:rPr lang="en-US" sz="1100" baseline="30000" dirty="0" err="1"/>
                  <a:t>up</a:t>
                </a:r>
                <a:r>
                  <a:rPr lang="en-US" sz="1100" baseline="-25000" dirty="0" err="1"/>
                  <a:t>down</a:t>
                </a:r>
                <a:r>
                  <a:rPr lang="en-US" sz="1100" dirty="0"/>
                  <a:t>-type quarks and charged leptons – 5 Higgs bosons arise after EWSB: 2 CP-even, 2 charged, 1 CP-odd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sz="1100" dirty="0" err="1"/>
                  <a:t>higgsinos</a:t>
                </a:r>
                <a:r>
                  <a:rPr lang="en-US" sz="1100" dirty="0"/>
                  <a:t>: </a:t>
                </a:r>
                <a:r>
                  <a:rPr lang="en-US" sz="1100" dirty="0" err="1"/>
                  <a:t>fermionic</a:t>
                </a:r>
                <a:r>
                  <a:rPr lang="en-US" sz="1100" dirty="0"/>
                  <a:t> SUSY partners of Higgs doublets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sz="1100" dirty="0" err="1"/>
                  <a:t>sfermions</a:t>
                </a:r>
                <a:r>
                  <a:rPr lang="en-US" sz="1100" dirty="0"/>
                  <a:t>: </a:t>
                </a:r>
                <a:r>
                  <a:rPr lang="en-US" sz="1100" dirty="0" err="1">
                    <a:solidFill>
                      <a:srgbClr val="FFC000"/>
                    </a:solidFill>
                  </a:rPr>
                  <a:t>squarks</a:t>
                </a:r>
                <a:r>
                  <a:rPr lang="en-US" sz="11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1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0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sz="1100" dirty="0"/>
                  <a:t>, </a:t>
                </a:r>
                <a:r>
                  <a:rPr lang="en-US" sz="1100" dirty="0" err="1">
                    <a:solidFill>
                      <a:srgbClr val="00B050"/>
                    </a:solidFill>
                  </a:rPr>
                  <a:t>sleptons</a:t>
                </a:r>
                <a:r>
                  <a:rPr lang="en-US" sz="11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1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𝑙</m:t>
                        </m:r>
                      </m:e>
                    </m:acc>
                    <m:r>
                      <a:rPr lang="en-US" sz="1100" b="0" i="1" smtClean="0">
                        <a:solidFill>
                          <a:srgbClr val="00B050"/>
                        </a:solidFill>
                        <a:latin typeface="Cambria Math"/>
                      </a:rPr>
                      <m:t>, </m:t>
                    </m:r>
                    <m:acc>
                      <m:accPr>
                        <m:chr m:val="̃"/>
                        <m:ctrlPr>
                          <a:rPr lang="en-US" sz="1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𝜈</m:t>
                        </m:r>
                      </m:e>
                    </m:acc>
                  </m:oMath>
                </a14:m>
                <a:endParaRPr lang="en-US" sz="1100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sz="1100" dirty="0" err="1">
                    <a:solidFill>
                      <a:schemeClr val="tx1"/>
                    </a:solidFill>
                  </a:rPr>
                  <a:t>electroweakinos</a:t>
                </a:r>
                <a:r>
                  <a:rPr lang="en-US" sz="1100" dirty="0">
                    <a:solidFill>
                      <a:schemeClr val="tx1"/>
                    </a:solidFill>
                  </a:rPr>
                  <a:t>: </a:t>
                </a:r>
                <a:r>
                  <a:rPr lang="en-US" sz="1100" dirty="0"/>
                  <a:t>charged (neutral) weak </a:t>
                </a:r>
                <a:r>
                  <a:rPr lang="en-US" sz="1100" b="1" i="1" dirty="0" err="1"/>
                  <a:t>gauginos</a:t>
                </a:r>
                <a:r>
                  <a:rPr lang="en-US" sz="1100" dirty="0"/>
                  <a:t> and </a:t>
                </a:r>
                <a:r>
                  <a:rPr lang="en-US" sz="1100" b="1" i="1" dirty="0" err="1"/>
                  <a:t>higgsinos</a:t>
                </a:r>
                <a:r>
                  <a:rPr lang="en-US" sz="1100" dirty="0"/>
                  <a:t> mix to </a:t>
                </a:r>
                <a:r>
                  <a:rPr lang="en-US" sz="1100" dirty="0" err="1">
                    <a:solidFill>
                      <a:srgbClr val="7030A0"/>
                    </a:solidFill>
                  </a:rPr>
                  <a:t>charginos</a:t>
                </a:r>
                <a:r>
                  <a:rPr lang="en-US" sz="11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11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10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χ</m:t>
                            </m:r>
                          </m:e>
                        </m:acc>
                      </m:e>
                      <m:sup>
                        <m:r>
                          <a:rPr lang="en-US" sz="1100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±</m:t>
                        </m:r>
                      </m:sup>
                    </m:sSup>
                  </m:oMath>
                </a14:m>
                <a:r>
                  <a:rPr lang="en-US" sz="1100" dirty="0">
                    <a:solidFill>
                      <a:srgbClr val="7030A0"/>
                    </a:solidFill>
                  </a:rPr>
                  <a:t> </a:t>
                </a:r>
                <a:r>
                  <a:rPr lang="en-US" sz="1100" dirty="0">
                    <a:solidFill>
                      <a:srgbClr val="FF0000"/>
                    </a:solidFill>
                  </a:rPr>
                  <a:t>(</a:t>
                </a:r>
                <a:r>
                  <a:rPr lang="en-US" sz="1100" dirty="0" err="1">
                    <a:solidFill>
                      <a:srgbClr val="FF0000"/>
                    </a:solidFill>
                  </a:rPr>
                  <a:t>neutralinos</a:t>
                </a:r>
                <a:r>
                  <a:rPr lang="en-US" sz="11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11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10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χ</m:t>
                            </m:r>
                          </m:e>
                        </m:acc>
                      </m:e>
                      <m:sup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100" dirty="0">
                    <a:solidFill>
                      <a:srgbClr val="FF0000"/>
                    </a:solidFill>
                  </a:rPr>
                  <a:t>)</a:t>
                </a:r>
                <a:endParaRPr lang="en-US" sz="1100" dirty="0">
                  <a:solidFill>
                    <a:schemeClr val="tx1"/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sz="1100" dirty="0" err="1">
                    <a:solidFill>
                      <a:schemeClr val="accent2">
                        <a:lumMod val="75000"/>
                      </a:schemeClr>
                    </a:solidFill>
                  </a:rPr>
                  <a:t>gluinos</a:t>
                </a:r>
                <a:r>
                  <a:rPr lang="en-US" sz="1100" dirty="0">
                    <a:solidFill>
                      <a:schemeClr val="accent2">
                        <a:lumMod val="75000"/>
                      </a:schemeClr>
                    </a:solidFill>
                  </a:rPr>
                  <a:t>: </a:t>
                </a:r>
                <a:r>
                  <a:rPr lang="en-US" sz="1100" dirty="0" err="1"/>
                  <a:t>superpartners</a:t>
                </a:r>
                <a:r>
                  <a:rPr lang="en-US" sz="1100" dirty="0"/>
                  <a:t> of gluons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sz="1100" dirty="0" err="1">
                    <a:solidFill>
                      <a:srgbClr val="FF00FF"/>
                    </a:solidFill>
                  </a:rPr>
                  <a:t>gravitino</a:t>
                </a:r>
                <a:r>
                  <a:rPr lang="en-US" sz="1100" dirty="0">
                    <a:solidFill>
                      <a:srgbClr val="FF00FF"/>
                    </a:solidFill>
                  </a:rPr>
                  <a:t>: </a:t>
                </a:r>
                <a:r>
                  <a:rPr lang="en-US" sz="1100" dirty="0"/>
                  <a:t>the spin-3/2 </a:t>
                </a:r>
                <a:r>
                  <a:rPr lang="en-US" sz="1100" dirty="0" err="1"/>
                  <a:t>superpantner</a:t>
                </a:r>
                <a:r>
                  <a:rPr lang="en-US" sz="1100" dirty="0"/>
                  <a:t> of graviton</a:t>
                </a:r>
              </a:p>
              <a:p>
                <a:pPr marL="0" indent="0">
                  <a:buNone/>
                </a:pPr>
                <a:endParaRPr lang="en-US" sz="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249" y="514350"/>
                <a:ext cx="4773083" cy="23622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209550"/>
            <a:ext cx="2133600" cy="273844"/>
          </a:xfrm>
        </p:spPr>
        <p:txBody>
          <a:bodyPr/>
          <a:lstStyle/>
          <a:p>
            <a:fld id="{33EAB06D-2527-4940-8170-19E7C894D029}" type="slidenum">
              <a:rPr lang="en-US" smtClean="0"/>
              <a:t>49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106329"/>
            <a:ext cx="4038600" cy="2898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961464" y="4078129"/>
            <a:ext cx="4114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The undiscovered particles in the Minimal </a:t>
            </a:r>
            <a:r>
              <a:rPr lang="en-US" sz="1000" dirty="0" err="1"/>
              <a:t>Supersymmetric</a:t>
            </a:r>
            <a:r>
              <a:rPr lang="en-US" sz="1000" dirty="0"/>
              <a:t> Standard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5029200" y="1411129"/>
            <a:ext cx="38862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33432" y="1663013"/>
            <a:ext cx="3886200" cy="65616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41893" y="2348834"/>
            <a:ext cx="3886200" cy="65616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41887" y="3030377"/>
            <a:ext cx="3886200" cy="192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41881" y="3258980"/>
            <a:ext cx="3886200" cy="1920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41875" y="3479116"/>
            <a:ext cx="3886200" cy="20116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33402" y="3716186"/>
            <a:ext cx="3886200" cy="20116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2947411"/>
            <a:ext cx="3533775" cy="2022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2783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8120" y="2647950"/>
            <a:ext cx="8832421" cy="2369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SUSY phenomenology </a:t>
            </a:r>
            <a:r>
              <a:rPr lang="en-US" dirty="0"/>
              <a:t>in scattering processes crucially depends on whether the </a:t>
            </a:r>
            <a:r>
              <a:rPr lang="en-US" dirty="0">
                <a:solidFill>
                  <a:srgbClr val="7030A0"/>
                </a:solidFill>
              </a:rPr>
              <a:t>R-parity </a:t>
            </a:r>
            <a:r>
              <a:rPr lang="en-US" dirty="0"/>
              <a:t>multiplicative quantum number is conserved (proton stability)</a:t>
            </a:r>
          </a:p>
          <a:p>
            <a:endParaRPr lang="en-US" sz="800" dirty="0"/>
          </a:p>
          <a:p>
            <a:r>
              <a:rPr lang="en-US" dirty="0"/>
              <a:t>         		</a:t>
            </a:r>
            <a:r>
              <a:rPr lang="en-US" sz="2400" b="1" i="1" dirty="0">
                <a:solidFill>
                  <a:srgbClr val="7030A0"/>
                </a:solidFill>
              </a:rPr>
              <a:t>R</a:t>
            </a:r>
            <a:r>
              <a:rPr lang="en-US" sz="2400" b="1" i="1" dirty="0"/>
              <a:t> = (-1)</a:t>
            </a:r>
            <a:r>
              <a:rPr lang="en-US" sz="2400" b="1" i="1" baseline="30000" dirty="0"/>
              <a:t>3(B-L) + 2S</a:t>
            </a:r>
            <a:r>
              <a:rPr lang="en-US" sz="2400" b="1" dirty="0"/>
              <a:t> </a:t>
            </a:r>
            <a:r>
              <a:rPr lang="en-US" dirty="0"/>
              <a:t>    </a:t>
            </a:r>
            <a:r>
              <a:rPr lang="en-US" i="1" dirty="0"/>
              <a:t>B</a:t>
            </a:r>
            <a:r>
              <a:rPr lang="en-US" dirty="0"/>
              <a:t> = baryon,  </a:t>
            </a:r>
            <a:r>
              <a:rPr lang="en-US" i="1" dirty="0"/>
              <a:t>L</a:t>
            </a:r>
            <a:r>
              <a:rPr lang="en-US" dirty="0"/>
              <a:t> = lepton number</a:t>
            </a:r>
          </a:p>
          <a:p>
            <a:endParaRPr lang="en-US" sz="800" dirty="0"/>
          </a:p>
          <a:p>
            <a:r>
              <a:rPr lang="en-US" b="1" dirty="0"/>
              <a:t>R-parity invariance implies: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 err="1"/>
              <a:t>sparticles</a:t>
            </a:r>
            <a:r>
              <a:rPr lang="en-US" dirty="0"/>
              <a:t> must be pair-produced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lightest </a:t>
            </a:r>
            <a:r>
              <a:rPr lang="en-US" dirty="0" err="1"/>
              <a:t>supersymmetric</a:t>
            </a:r>
            <a:r>
              <a:rPr lang="en-US" dirty="0"/>
              <a:t> particle (LSP) is absolutely stable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LSP eventually produced at the end of decay chain</a:t>
            </a:r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MSSM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" y="666750"/>
            <a:ext cx="4297680" cy="1923604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Minimal </a:t>
            </a:r>
            <a:r>
              <a:rPr lang="en-US" sz="1600" b="1" dirty="0" err="1"/>
              <a:t>Supersymmetric</a:t>
            </a:r>
            <a:r>
              <a:rPr lang="en-US" sz="1600" b="1" dirty="0"/>
              <a:t> extension of Standard Model </a:t>
            </a:r>
          </a:p>
          <a:p>
            <a:pPr>
              <a:buFont typeface="Wingdings" pitchFamily="2" charset="2"/>
              <a:buChar char="q"/>
            </a:pPr>
            <a:r>
              <a:rPr lang="en-US" sz="1600" b="1" dirty="0"/>
              <a:t> </a:t>
            </a:r>
            <a:r>
              <a:rPr lang="en-US" sz="1600" dirty="0" err="1"/>
              <a:t>superpartners</a:t>
            </a:r>
            <a:r>
              <a:rPr lang="en-US" sz="1600" dirty="0"/>
              <a:t> lie below at a-few-</a:t>
            </a:r>
            <a:r>
              <a:rPr lang="en-US" sz="1600" dirty="0" err="1"/>
              <a:t>TeV</a:t>
            </a:r>
            <a:r>
              <a:rPr lang="en-US" sz="1600" dirty="0"/>
              <a:t> energy scale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/>
              <a:t>low-energy SUSY is motivated by the possible cancellation of quadratic divergences in radiative corrections to </a:t>
            </a:r>
            <a:r>
              <a:rPr lang="en-US" sz="1600" dirty="0" err="1"/>
              <a:t>m</a:t>
            </a:r>
            <a:r>
              <a:rPr lang="en-US" sz="1600" baseline="-25000" dirty="0" err="1"/>
              <a:t>H</a:t>
            </a:r>
            <a:endParaRPr lang="en-US" sz="1600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209550"/>
            <a:ext cx="2133600" cy="273844"/>
          </a:xfrm>
        </p:spPr>
        <p:txBody>
          <a:bodyPr/>
          <a:lstStyle/>
          <a:p>
            <a:fld id="{33EAB06D-2527-4940-8170-19E7C894D029}" type="slidenum">
              <a:rPr lang="en-US" smtClean="0"/>
              <a:t>5</a:t>
            </a:fld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858000" y="4022724"/>
            <a:ext cx="2057400" cy="9112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Where these particles</a:t>
            </a:r>
          </a:p>
          <a:p>
            <a:pPr marL="0" indent="0">
              <a:buNone/>
            </a:pPr>
            <a:r>
              <a:rPr lang="en-US" sz="1600" dirty="0"/>
              <a:t>can be</a:t>
            </a:r>
          </a:p>
          <a:p>
            <a:pPr marL="0" indent="0">
              <a:buNone/>
            </a:pPr>
            <a:r>
              <a:rPr lang="en-US" sz="1600" dirty="0"/>
              <a:t>hiding?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539" y="4479924"/>
            <a:ext cx="856700" cy="377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732861" y="666750"/>
            <a:ext cx="4297680" cy="192360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/>
              <a:t>Canonical signature </a:t>
            </a:r>
            <a:r>
              <a:rPr lang="en-US" dirty="0"/>
              <a:t>of conventional RPC SUSY scenarios is missing (transverse) energies due to the escape of the LSP (behaves like a heavy neutrino )</a:t>
            </a:r>
          </a:p>
          <a:p>
            <a:endParaRPr lang="en-US" sz="1100" dirty="0"/>
          </a:p>
          <a:p>
            <a:r>
              <a:rPr lang="en-US" dirty="0"/>
              <a:t>LSP is assumed to be a weakly interacting massive particle (WIMP) – DM candidate</a:t>
            </a:r>
          </a:p>
        </p:txBody>
      </p:sp>
    </p:spTree>
    <p:extLst>
      <p:ext uri="{BB962C8B-B14F-4D97-AF65-F5344CB8AC3E}">
        <p14:creationId xmlns:p14="http://schemas.microsoft.com/office/powerpoint/2010/main" val="745983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Higgs Sector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Higgs </a:t>
            </a:r>
            <a:r>
              <a:rPr lang="en-US" dirty="0" err="1"/>
              <a:t>supermultiplets</a:t>
            </a:r>
            <a:r>
              <a:rPr lang="en-US" dirty="0"/>
              <a:t> consist of two complex Higgs doublets, their </a:t>
            </a:r>
            <a:r>
              <a:rPr lang="en-US" dirty="0" err="1"/>
              <a:t>higgsino</a:t>
            </a:r>
            <a:r>
              <a:rPr lang="en-US" dirty="0"/>
              <a:t> </a:t>
            </a:r>
            <a:r>
              <a:rPr lang="en-US" dirty="0" err="1"/>
              <a:t>fermionic</a:t>
            </a:r>
            <a:r>
              <a:rPr lang="en-US" dirty="0"/>
              <a:t> </a:t>
            </a:r>
            <a:r>
              <a:rPr lang="en-US" dirty="0" err="1"/>
              <a:t>superpartners</a:t>
            </a:r>
            <a:r>
              <a:rPr lang="en-US" dirty="0"/>
              <a:t>, and the corresponding antiparticles. </a:t>
            </a:r>
          </a:p>
          <a:p>
            <a:r>
              <a:rPr lang="en-US" dirty="0"/>
              <a:t>The enlarged Higgs sector of the MSSM constitutes the minimal structure needed to guarantee the cancellation of anomalies from the introduction of the </a:t>
            </a:r>
            <a:r>
              <a:rPr lang="en-US" dirty="0" err="1"/>
              <a:t>higgsino</a:t>
            </a:r>
            <a:r>
              <a:rPr lang="en-US" dirty="0"/>
              <a:t> </a:t>
            </a:r>
            <a:r>
              <a:rPr lang="en-US" dirty="0" err="1"/>
              <a:t>superpartners</a:t>
            </a:r>
            <a:r>
              <a:rPr lang="en-US" dirty="0"/>
              <a:t>. </a:t>
            </a:r>
          </a:p>
          <a:p>
            <a:r>
              <a:rPr lang="en-US" dirty="0"/>
              <a:t>Moreover, without a second Higgs doublet, one cannot generate mass for both “up”-type and “down”-type quarks (and charged leptons) in a way consistent with the underlying </a:t>
            </a:r>
            <a:r>
              <a:rPr lang="en-US" dirty="0" err="1"/>
              <a:t>supersymmetry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10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563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Higgs Sector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51</a:t>
            </a:fld>
            <a:endParaRPr lang="en-US"/>
          </a:p>
        </p:txBody>
      </p:sp>
      <p:pic>
        <p:nvPicPr>
          <p:cNvPr id="409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19150"/>
            <a:ext cx="2714069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742950"/>
            <a:ext cx="3611251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734786"/>
            <a:ext cx="12763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352550"/>
            <a:ext cx="119062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1992576"/>
            <a:ext cx="1752600" cy="19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381250"/>
            <a:ext cx="14097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4659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Autofit/>
          </a:bodyPr>
          <a:lstStyle/>
          <a:p>
            <a:r>
              <a:rPr lang="en-US" sz="2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Hidden sectors and the structure of </a:t>
            </a:r>
            <a:r>
              <a:rPr lang="en-US" sz="24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supersymmetry</a:t>
            </a:r>
            <a:r>
              <a:rPr lang="en-US" sz="2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breaking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66750"/>
            <a:ext cx="8686800" cy="4038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effects of the hidden sector </a:t>
            </a:r>
            <a:r>
              <a:rPr lang="en-US" dirty="0" err="1"/>
              <a:t>supersymmetry</a:t>
            </a:r>
            <a:r>
              <a:rPr lang="en-US" dirty="0"/>
              <a:t> breaking are transmitted to the MSSM by some mechanism (often involving the mediation by particles that comprise an additional </a:t>
            </a:r>
            <a:r>
              <a:rPr lang="en-US" b="1" dirty="0"/>
              <a:t>messenger</a:t>
            </a:r>
            <a:r>
              <a:rPr lang="en-US" dirty="0"/>
              <a:t> sector</a:t>
            </a:r>
          </a:p>
          <a:p>
            <a:r>
              <a:rPr lang="en-US" dirty="0"/>
              <a:t>Two theoretical scenarios: </a:t>
            </a:r>
            <a:r>
              <a:rPr lang="en-US" b="1" dirty="0"/>
              <a:t>gravity-mediated</a:t>
            </a:r>
            <a:r>
              <a:rPr lang="en-US" dirty="0"/>
              <a:t> and </a:t>
            </a:r>
            <a:r>
              <a:rPr lang="en-US" b="1" dirty="0"/>
              <a:t>gauge-mediated</a:t>
            </a:r>
            <a:r>
              <a:rPr lang="en-US" dirty="0"/>
              <a:t> </a:t>
            </a:r>
            <a:r>
              <a:rPr lang="en-US" dirty="0" err="1"/>
              <a:t>supersymmetry</a:t>
            </a:r>
            <a:r>
              <a:rPr lang="en-US" dirty="0"/>
              <a:t> breaking</a:t>
            </a:r>
          </a:p>
          <a:p>
            <a:r>
              <a:rPr lang="en-US" dirty="0"/>
              <a:t>In models of gravity-mediated </a:t>
            </a:r>
            <a:r>
              <a:rPr lang="en-US" dirty="0" err="1"/>
              <a:t>supersymmetry</a:t>
            </a:r>
            <a:r>
              <a:rPr lang="en-US" dirty="0"/>
              <a:t> breaking, gravity is the messenger of super symmetry breaking.  </a:t>
            </a:r>
          </a:p>
          <a:p>
            <a:r>
              <a:rPr lang="en-US" dirty="0"/>
              <a:t>In gauge-mediated </a:t>
            </a:r>
            <a:r>
              <a:rPr lang="en-US" dirty="0" err="1"/>
              <a:t>supersymmetry</a:t>
            </a:r>
            <a:r>
              <a:rPr lang="en-US" dirty="0"/>
              <a:t> breaking (GMSB), gauge forces transmit the </a:t>
            </a:r>
            <a:r>
              <a:rPr lang="en-US" dirty="0" err="1"/>
              <a:t>supersymmetry</a:t>
            </a:r>
            <a:r>
              <a:rPr lang="en-US" dirty="0"/>
              <a:t> breaking to the MSSM. The </a:t>
            </a:r>
            <a:r>
              <a:rPr lang="en-US" dirty="0" err="1"/>
              <a:t>gravitino</a:t>
            </a:r>
            <a:r>
              <a:rPr lang="en-US" dirty="0"/>
              <a:t> is the LSP, as its mass can range from a few </a:t>
            </a:r>
            <a:r>
              <a:rPr lang="en-US" i="1" dirty="0" err="1"/>
              <a:t>eV</a:t>
            </a:r>
            <a:r>
              <a:rPr lang="en-US" dirty="0"/>
              <a:t> (in the case of low </a:t>
            </a:r>
            <a:r>
              <a:rPr lang="en-US" dirty="0" err="1"/>
              <a:t>supersymmetry</a:t>
            </a:r>
            <a:r>
              <a:rPr lang="en-US" dirty="0"/>
              <a:t> breaking scales) up to a few </a:t>
            </a:r>
            <a:r>
              <a:rPr lang="en-US" i="1" dirty="0" err="1"/>
              <a:t>GeV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59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Autofit/>
          </a:bodyPr>
          <a:lstStyle/>
          <a:p>
            <a:r>
              <a:rPr lang="en-US" sz="3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The </a:t>
            </a:r>
            <a:r>
              <a:rPr lang="en-US" sz="32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supersymmetry</a:t>
            </a:r>
            <a:r>
              <a:rPr lang="en-US" sz="3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-conserving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66750"/>
            <a:ext cx="8686800" cy="3581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The parameters of the </a:t>
            </a:r>
            <a:r>
              <a:rPr lang="en-US" dirty="0" err="1"/>
              <a:t>supersymmetry</a:t>
            </a:r>
            <a:r>
              <a:rPr lang="en-US" dirty="0"/>
              <a:t>-conserving sector consist</a:t>
            </a:r>
          </a:p>
          <a:p>
            <a:pPr marL="0" indent="0">
              <a:buNone/>
            </a:pPr>
            <a:r>
              <a:rPr lang="en-US" dirty="0"/>
              <a:t>of: </a:t>
            </a:r>
          </a:p>
          <a:p>
            <a:pPr marL="0" indent="0">
              <a:buNone/>
            </a:pPr>
            <a:r>
              <a:rPr lang="en-US" dirty="0"/>
              <a:t>(i) gauge couplings, </a:t>
            </a:r>
            <a:r>
              <a:rPr lang="en-US" dirty="0" err="1"/>
              <a:t>g</a:t>
            </a:r>
            <a:r>
              <a:rPr lang="en-US" baseline="-25000" dirty="0" err="1"/>
              <a:t>s</a:t>
            </a:r>
            <a:r>
              <a:rPr lang="en-US" dirty="0"/>
              <a:t> , g, and g ′ , corresponding to the</a:t>
            </a:r>
          </a:p>
          <a:p>
            <a:pPr marL="0" indent="0">
              <a:buNone/>
            </a:pPr>
            <a:r>
              <a:rPr lang="en-US" dirty="0"/>
              <a:t>Standard Model gauge group SU(3)×SU(2)×U(1) respectively;</a:t>
            </a:r>
          </a:p>
          <a:p>
            <a:pPr marL="0" indent="0">
              <a:buNone/>
            </a:pPr>
            <a:r>
              <a:rPr lang="en-US" dirty="0"/>
              <a:t>(ii) a </a:t>
            </a:r>
            <a:r>
              <a:rPr lang="en-US" dirty="0" err="1"/>
              <a:t>supersymmetry</a:t>
            </a:r>
            <a:r>
              <a:rPr lang="en-US" dirty="0"/>
              <a:t>-conserving </a:t>
            </a:r>
            <a:r>
              <a:rPr lang="en-US" dirty="0" err="1"/>
              <a:t>higgsino</a:t>
            </a:r>
            <a:r>
              <a:rPr lang="en-US" dirty="0"/>
              <a:t> mass parameter μ;</a:t>
            </a:r>
          </a:p>
          <a:p>
            <a:pPr marL="0" indent="0">
              <a:buNone/>
            </a:pPr>
            <a:r>
              <a:rPr lang="en-US" dirty="0"/>
              <a:t>and </a:t>
            </a:r>
          </a:p>
          <a:p>
            <a:pPr marL="0" indent="0">
              <a:buNone/>
            </a:pPr>
            <a:r>
              <a:rPr lang="en-US" dirty="0"/>
              <a:t>(iii) Higgs-fermion Yukawa coupling constants, </a:t>
            </a:r>
            <a:r>
              <a:rPr lang="en-US" dirty="0" err="1"/>
              <a:t>λu</a:t>
            </a:r>
            <a:r>
              <a:rPr lang="en-US" dirty="0"/>
              <a:t> , </a:t>
            </a:r>
            <a:r>
              <a:rPr lang="en-US" dirty="0" err="1"/>
              <a:t>λd</a:t>
            </a:r>
            <a:r>
              <a:rPr lang="en-US" dirty="0"/>
              <a:t> , and</a:t>
            </a:r>
          </a:p>
          <a:p>
            <a:pPr marL="0" indent="0">
              <a:buNone/>
            </a:pPr>
            <a:r>
              <a:rPr lang="en-US" dirty="0" err="1"/>
              <a:t>λe</a:t>
            </a:r>
            <a:r>
              <a:rPr lang="en-US" dirty="0"/>
              <a:t> , corresponding to the coupling of one generation of left- and</a:t>
            </a:r>
          </a:p>
          <a:p>
            <a:pPr marL="0" indent="0">
              <a:buNone/>
            </a:pPr>
            <a:r>
              <a:rPr lang="en-US" dirty="0"/>
              <a:t>right-handed quarks and leptons, and their </a:t>
            </a:r>
            <a:r>
              <a:rPr lang="en-US" dirty="0" err="1"/>
              <a:t>superpartners</a:t>
            </a:r>
            <a:r>
              <a:rPr lang="en-US" dirty="0"/>
              <a:t> to the</a:t>
            </a:r>
          </a:p>
          <a:p>
            <a:pPr marL="0" indent="0">
              <a:buNone/>
            </a:pPr>
            <a:r>
              <a:rPr lang="en-US" dirty="0"/>
              <a:t>Higgs bosons and </a:t>
            </a:r>
            <a:r>
              <a:rPr lang="en-US" dirty="0" err="1"/>
              <a:t>higgsinos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53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248150"/>
            <a:ext cx="41529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0862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Autofit/>
          </a:bodyPr>
          <a:lstStyle/>
          <a:p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The </a:t>
            </a:r>
            <a:r>
              <a:rPr lang="en-US" sz="28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supersymmetry</a:t>
            </a:r>
            <a:r>
              <a: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-breaking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66750"/>
            <a:ext cx="8686800" cy="40386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supersymmetry</a:t>
            </a:r>
            <a:r>
              <a:rPr lang="en-US" dirty="0"/>
              <a:t>-breaking sector contains the following sets of parameters: </a:t>
            </a:r>
          </a:p>
          <a:p>
            <a:pPr marL="0" indent="0">
              <a:buNone/>
            </a:pPr>
            <a:r>
              <a:rPr lang="en-US" dirty="0"/>
              <a:t>(i) three complex </a:t>
            </a:r>
            <a:r>
              <a:rPr lang="en-US" dirty="0" err="1"/>
              <a:t>gaugino</a:t>
            </a:r>
            <a:r>
              <a:rPr lang="en-US" dirty="0"/>
              <a:t> </a:t>
            </a:r>
            <a:r>
              <a:rPr lang="en-US" dirty="0" err="1"/>
              <a:t>Majorana</a:t>
            </a:r>
            <a:r>
              <a:rPr lang="en-US" dirty="0"/>
              <a:t> mass parameters, M3 , M2 , and M1 , associated with the SU(3), SU(2),</a:t>
            </a:r>
          </a:p>
          <a:p>
            <a:pPr marL="0" indent="0">
              <a:buNone/>
            </a:pPr>
            <a:r>
              <a:rPr lang="en-US" dirty="0"/>
              <a:t>and U(1) subgroups of the Standard Model; </a:t>
            </a:r>
          </a:p>
          <a:p>
            <a:pPr marL="0" indent="0">
              <a:buNone/>
            </a:pPr>
            <a:r>
              <a:rPr lang="en-US" dirty="0"/>
              <a:t>(ii) five diagonal </a:t>
            </a:r>
            <a:r>
              <a:rPr lang="en-US" dirty="0" err="1"/>
              <a:t>sfermion</a:t>
            </a:r>
            <a:r>
              <a:rPr lang="en-US" dirty="0"/>
              <a:t> squared-mass corresponding to the five electroweak gauge </a:t>
            </a:r>
            <a:r>
              <a:rPr lang="en-US" dirty="0" err="1"/>
              <a:t>multiplets</a:t>
            </a:r>
            <a:r>
              <a:rPr lang="en-US" dirty="0"/>
              <a:t>, i.e., </a:t>
            </a:r>
            <a:r>
              <a:rPr lang="en-US" dirty="0" err="1"/>
              <a:t>superpartners</a:t>
            </a:r>
            <a:r>
              <a:rPr lang="en-US" dirty="0"/>
              <a:t> of the left-handed fields</a:t>
            </a:r>
          </a:p>
          <a:p>
            <a:pPr marL="0" indent="0">
              <a:buNone/>
            </a:pPr>
            <a:r>
              <a:rPr lang="en-US" dirty="0"/>
              <a:t>iii) three Higgs-</a:t>
            </a:r>
            <a:r>
              <a:rPr lang="en-US" dirty="0" err="1"/>
              <a:t>squark</a:t>
            </a:r>
            <a:r>
              <a:rPr lang="en-US" dirty="0"/>
              <a:t>-</a:t>
            </a:r>
            <a:r>
              <a:rPr lang="en-US" dirty="0" err="1"/>
              <a:t>squark</a:t>
            </a:r>
            <a:r>
              <a:rPr lang="en-US" dirty="0"/>
              <a:t> and Higgs-</a:t>
            </a:r>
            <a:r>
              <a:rPr lang="en-US" dirty="0" err="1"/>
              <a:t>slepton</a:t>
            </a:r>
            <a:r>
              <a:rPr lang="en-US" dirty="0"/>
              <a:t>-</a:t>
            </a:r>
            <a:r>
              <a:rPr lang="en-US" dirty="0" err="1"/>
              <a:t>slepton</a:t>
            </a:r>
            <a:r>
              <a:rPr lang="en-US" dirty="0"/>
              <a:t> </a:t>
            </a:r>
            <a:r>
              <a:rPr lang="en-US" dirty="0" err="1"/>
              <a:t>trilinear</a:t>
            </a:r>
            <a:r>
              <a:rPr lang="en-US" dirty="0"/>
              <a:t> interaction terms, with complex (which define the so-called “A-parameters”)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62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MSSM-124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66750"/>
            <a:ext cx="8686800" cy="40386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total number of independent physical parameters that define the MSSM (in its most general form) is quite large, primarily due to the soft-</a:t>
            </a:r>
            <a:r>
              <a:rPr lang="en-US" dirty="0" err="1"/>
              <a:t>supersymmetry</a:t>
            </a:r>
            <a:r>
              <a:rPr lang="en-US" dirty="0"/>
              <a:t>-breaking sector.</a:t>
            </a:r>
          </a:p>
          <a:p>
            <a:r>
              <a:rPr lang="en-US" dirty="0"/>
              <a:t>Not all these parameters are physical. </a:t>
            </a:r>
          </a:p>
          <a:p>
            <a:r>
              <a:rPr lang="en-US" dirty="0"/>
              <a:t>Some of the MSSM parameters can be eliminated by expressing interaction </a:t>
            </a:r>
            <a:r>
              <a:rPr lang="en-US" dirty="0" err="1"/>
              <a:t>eigenstates</a:t>
            </a:r>
            <a:r>
              <a:rPr lang="en-US" dirty="0"/>
              <a:t> in terms of the mass </a:t>
            </a:r>
            <a:r>
              <a:rPr lang="en-US" dirty="0" err="1"/>
              <a:t>eigenstates</a:t>
            </a:r>
            <a:r>
              <a:rPr lang="en-US" dirty="0"/>
              <a:t>, with an appropriate redefinition of the MSSM fields to remove unphysical degrees of freedom.</a:t>
            </a:r>
          </a:p>
          <a:p>
            <a:r>
              <a:rPr lang="en-US" dirty="0"/>
              <a:t>18 correspond to Standard Model parameters (including the QCD vacuum angle </a:t>
            </a:r>
            <a:r>
              <a:rPr lang="en-US" dirty="0" err="1"/>
              <a:t>θ</a:t>
            </a:r>
            <a:r>
              <a:rPr lang="en-US" baseline="-25000" dirty="0" err="1"/>
              <a:t>QCD</a:t>
            </a:r>
            <a:r>
              <a:rPr lang="en-US" dirty="0"/>
              <a:t> ), </a:t>
            </a:r>
          </a:p>
          <a:p>
            <a:r>
              <a:rPr lang="en-US" dirty="0"/>
              <a:t>1 corresponds to a Higgs sector parameter (the </a:t>
            </a:r>
            <a:r>
              <a:rPr lang="en-US" dirty="0" err="1"/>
              <a:t>ana</a:t>
            </a:r>
            <a:r>
              <a:rPr lang="en-US" dirty="0"/>
              <a:t> </a:t>
            </a:r>
            <a:r>
              <a:rPr lang="en-US" dirty="0" err="1"/>
              <a:t>logue</a:t>
            </a:r>
            <a:r>
              <a:rPr lang="en-US" dirty="0"/>
              <a:t> of the Standard Model Higgs mass)</a:t>
            </a:r>
          </a:p>
          <a:p>
            <a:r>
              <a:rPr lang="en-US" dirty="0"/>
              <a:t>105 are genuinely new parameters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62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Charginos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&amp; </a:t>
            </a:r>
            <a:r>
              <a:rPr lang="en-US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Neutralinos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56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71550"/>
            <a:ext cx="514350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53000" y="2114550"/>
            <a:ext cx="533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504950"/>
            <a:ext cx="1219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032" y="2114550"/>
            <a:ext cx="22098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57550"/>
            <a:ext cx="511492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62000" y="3257550"/>
            <a:ext cx="3581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7043" y="3790950"/>
            <a:ext cx="1219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68586" y="4248150"/>
            <a:ext cx="1398814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63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Gaugino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mass 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90750"/>
            <a:ext cx="8686800" cy="25146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If the above is satisfied, the </a:t>
            </a:r>
            <a:r>
              <a:rPr lang="en-US" dirty="0" err="1"/>
              <a:t>chargino</a:t>
            </a:r>
            <a:r>
              <a:rPr lang="en-US" dirty="0"/>
              <a:t> and </a:t>
            </a:r>
            <a:r>
              <a:rPr lang="en-US" dirty="0" err="1"/>
              <a:t>neutralino</a:t>
            </a:r>
            <a:r>
              <a:rPr lang="en-US" dirty="0"/>
              <a:t> masses and mixing angles depend only on three unknown parameters: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err="1"/>
              <a:t>gluino</a:t>
            </a:r>
            <a:r>
              <a:rPr lang="en-US" dirty="0"/>
              <a:t> mass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μ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tanβ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lightest </a:t>
            </a:r>
            <a:r>
              <a:rPr lang="en-US" dirty="0" err="1"/>
              <a:t>neutralino</a:t>
            </a:r>
            <a:r>
              <a:rPr lang="en-US" dirty="0"/>
              <a:t> must then be heavier than 46 </a:t>
            </a:r>
            <a:r>
              <a:rPr lang="en-US" dirty="0" err="1"/>
              <a:t>GeV</a:t>
            </a:r>
            <a:r>
              <a:rPr lang="en-US" dirty="0"/>
              <a:t> due to the non-observation of </a:t>
            </a:r>
            <a:r>
              <a:rPr lang="en-US" dirty="0" err="1"/>
              <a:t>charginos</a:t>
            </a:r>
            <a:r>
              <a:rPr lang="en-US" dirty="0"/>
              <a:t> at LEP</a:t>
            </a:r>
          </a:p>
          <a:p>
            <a:r>
              <a:rPr lang="en-US" dirty="0"/>
              <a:t>If in addition |μ| ≫ |M</a:t>
            </a:r>
            <a:r>
              <a:rPr lang="en-US" baseline="-25000" dirty="0"/>
              <a:t>1</a:t>
            </a:r>
            <a:r>
              <a:rPr lang="en-US" dirty="0"/>
              <a:t> | </a:t>
            </a:r>
            <a:r>
              <a:rPr lang="en-US" dirty="0" err="1"/>
              <a:t>m</a:t>
            </a:r>
            <a:r>
              <a:rPr lang="en-US" baseline="-25000" dirty="0" err="1"/>
              <a:t>Z</a:t>
            </a:r>
            <a:r>
              <a:rPr lang="en-US" dirty="0"/>
              <a:t>, then the lightest </a:t>
            </a:r>
            <a:r>
              <a:rPr lang="en-US" dirty="0" err="1"/>
              <a:t>neutralino</a:t>
            </a:r>
            <a:r>
              <a:rPr lang="en-US" dirty="0"/>
              <a:t> is nearly a pure </a:t>
            </a:r>
            <a:r>
              <a:rPr lang="en-US" dirty="0" err="1"/>
              <a:t>bino</a:t>
            </a:r>
            <a:r>
              <a:rPr lang="en-US" dirty="0"/>
              <a:t>, an assumption often made in </a:t>
            </a:r>
            <a:r>
              <a:rPr lang="en-US" dirty="0" err="1"/>
              <a:t>supersymmetric</a:t>
            </a:r>
            <a:r>
              <a:rPr lang="en-US" dirty="0"/>
              <a:t> particle searches at colliders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57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809750"/>
            <a:ext cx="4781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818401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Due to renormalization group running, in the one-loop approximation the effective low-energy </a:t>
            </a:r>
            <a:r>
              <a:rPr lang="en-US" dirty="0" err="1"/>
              <a:t>gaugino</a:t>
            </a:r>
            <a:r>
              <a:rPr lang="en-US" dirty="0"/>
              <a:t> mass parameters (at the electroweak scale) are related:</a:t>
            </a:r>
          </a:p>
        </p:txBody>
      </p:sp>
    </p:spTree>
    <p:extLst>
      <p:ext uri="{BB962C8B-B14F-4D97-AF65-F5344CB8AC3E}">
        <p14:creationId xmlns:p14="http://schemas.microsoft.com/office/powerpoint/2010/main" val="22246592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CMSSM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When the MSSM spectrum and its interaction strengths are determined by five parameters: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an independent </a:t>
            </a:r>
            <a:r>
              <a:rPr lang="en-US" dirty="0" err="1"/>
              <a:t>gravitino</a:t>
            </a:r>
            <a:r>
              <a:rPr lang="en-US" dirty="0"/>
              <a:t> mass m</a:t>
            </a:r>
            <a:r>
              <a:rPr lang="en-US" baseline="-25000" dirty="0"/>
              <a:t>3/2</a:t>
            </a:r>
            <a:r>
              <a:rPr lang="en-US" dirty="0"/>
              <a:t> (in addition to the 18 parameters of the Standard Model), this framework is called “constrained minimal </a:t>
            </a:r>
            <a:r>
              <a:rPr lang="en-US" dirty="0" err="1"/>
              <a:t>supersymmetric</a:t>
            </a:r>
            <a:r>
              <a:rPr lang="en-US" dirty="0"/>
              <a:t> extension of the Standard Model” (CMSSM)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58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90775"/>
            <a:ext cx="27432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4323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pMSSM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To facilitate the exploration of MSSM phenomena in a more model-independent</a:t>
            </a:r>
          </a:p>
          <a:p>
            <a:pPr marL="0" indent="0">
              <a:buNone/>
            </a:pPr>
            <a:r>
              <a:rPr lang="en-US" dirty="0"/>
              <a:t>way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pMSSM</a:t>
            </a:r>
            <a:r>
              <a:rPr lang="en-US" dirty="0"/>
              <a:t> is governed by 19 independent real </a:t>
            </a:r>
            <a:r>
              <a:rPr lang="en-US" dirty="0" err="1"/>
              <a:t>supersymmetric</a:t>
            </a:r>
            <a:r>
              <a:rPr lang="en-US" dirty="0"/>
              <a:t> parameters: </a:t>
            </a:r>
          </a:p>
          <a:p>
            <a:r>
              <a:rPr lang="en-US" dirty="0"/>
              <a:t>the three </a:t>
            </a:r>
            <a:r>
              <a:rPr lang="en-US" dirty="0" err="1"/>
              <a:t>gaugino</a:t>
            </a:r>
            <a:r>
              <a:rPr lang="en-US" dirty="0"/>
              <a:t> mass parameters M1, M2 and M3 </a:t>
            </a:r>
          </a:p>
          <a:p>
            <a:r>
              <a:rPr lang="en-US" dirty="0"/>
              <a:t>the Higgs sector parameters mA and tanβ, </a:t>
            </a:r>
          </a:p>
          <a:p>
            <a:r>
              <a:rPr lang="en-US" dirty="0"/>
              <a:t>the </a:t>
            </a:r>
            <a:r>
              <a:rPr lang="en-US" dirty="0" err="1"/>
              <a:t>Higgsino</a:t>
            </a:r>
            <a:r>
              <a:rPr lang="en-US" dirty="0"/>
              <a:t> mass parameter μ, </a:t>
            </a:r>
          </a:p>
          <a:p>
            <a:r>
              <a:rPr lang="en-US" dirty="0"/>
              <a:t>five </a:t>
            </a:r>
            <a:r>
              <a:rPr lang="en-US" dirty="0" err="1"/>
              <a:t>sfermion</a:t>
            </a:r>
            <a:r>
              <a:rPr lang="en-US" dirty="0"/>
              <a:t> squared-mass parameters for the degenerate first and second generations, and</a:t>
            </a:r>
          </a:p>
          <a:p>
            <a:r>
              <a:rPr lang="en-US" dirty="0"/>
              <a:t>the five corresponding </a:t>
            </a:r>
            <a:r>
              <a:rPr lang="en-US" dirty="0" err="1"/>
              <a:t>sfermion</a:t>
            </a:r>
            <a:r>
              <a:rPr lang="en-US" dirty="0"/>
              <a:t> squared-mass parameters for the third generation, and three third-generation A-parameters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62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55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1202265"/>
            <a:ext cx="4250267" cy="745068"/>
          </a:xfrm>
          <a:solidFill>
            <a:srgbClr val="FFFFFF">
              <a:alpha val="40000"/>
            </a:srgbClr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World's largest and most powerful particle collider &amp; cryogenic facility ever built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34200" y="4964906"/>
            <a:ext cx="2133600" cy="273844"/>
          </a:xfrm>
        </p:spPr>
        <p:txBody>
          <a:bodyPr/>
          <a:lstStyle/>
          <a:p>
            <a:fld id="{33EAB06D-2527-4940-8170-19E7C894D02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205979"/>
            <a:ext cx="4572000" cy="53697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The Large Hadron Collider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57800" y="2952750"/>
                <a:ext cx="3780644" cy="203433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 = 27 km</a:t>
                </a:r>
              </a:p>
              <a:p>
                <a:r>
                  <a:rPr lang="en-US" dirty="0"/>
                  <a:t>1232 </a:t>
                </a:r>
                <a:r>
                  <a:rPr lang="en-US" i="1" dirty="0"/>
                  <a:t>di-</a:t>
                </a:r>
                <a:r>
                  <a:rPr lang="en-US" dirty="0"/>
                  <a:t> &amp; 392 </a:t>
                </a:r>
                <a:r>
                  <a:rPr lang="en-US" dirty="0" err="1"/>
                  <a:t>q</a:t>
                </a:r>
                <a:r>
                  <a:rPr lang="en-US" i="1" dirty="0" err="1"/>
                  <a:t>uadra</a:t>
                </a:r>
                <a:r>
                  <a:rPr lang="en-US" i="1" dirty="0"/>
                  <a:t>-</a:t>
                </a:r>
                <a:r>
                  <a:rPr lang="en-US" dirty="0"/>
                  <a:t>pole magnets</a:t>
                </a:r>
              </a:p>
              <a:p>
                <a:r>
                  <a:rPr lang="en-US" dirty="0"/>
                  <a:t>γ</a:t>
                </a:r>
                <a:r>
                  <a:rPr lang="en-US" baseline="-25000" dirty="0" err="1"/>
                  <a:t>p</a:t>
                </a:r>
                <a:r>
                  <a:rPr lang="en-US" dirty="0"/>
                  <a:t> = 7000,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e>
                    </m:rad>
                  </m:oMath>
                </a14:m>
                <a:r>
                  <a:rPr lang="en-US" dirty="0"/>
                  <a:t>=14 </a:t>
                </a:r>
                <a:r>
                  <a:rPr lang="en-US" dirty="0" err="1"/>
                  <a:t>TeV</a:t>
                </a:r>
                <a:endParaRPr lang="en-US" dirty="0"/>
              </a:p>
              <a:p>
                <a:r>
                  <a:rPr lang="en-US" b="1" dirty="0">
                    <a:latin typeface="French Script MT" pitchFamily="66" charset="0"/>
                  </a:rPr>
                  <a:t>L</a:t>
                </a:r>
                <a:r>
                  <a:rPr lang="en-US" dirty="0"/>
                  <a:t> = 10</a:t>
                </a:r>
                <a:r>
                  <a:rPr lang="en-US" baseline="30000" dirty="0"/>
                  <a:t>34</a:t>
                </a:r>
                <a:r>
                  <a:rPr lang="en-US" dirty="0"/>
                  <a:t> Hz cm</a:t>
                </a:r>
                <a:r>
                  <a:rPr lang="en-US" baseline="30000" dirty="0"/>
                  <a:t>-2</a:t>
                </a:r>
                <a:endParaRPr lang="en-US" dirty="0"/>
              </a:p>
              <a:p>
                <a:r>
                  <a:rPr lang="en-US" dirty="0"/>
                  <a:t>1.2x10</a:t>
                </a:r>
                <a:r>
                  <a:rPr lang="en-US" baseline="30000" dirty="0"/>
                  <a:t>11</a:t>
                </a:r>
                <a:r>
                  <a:rPr lang="en-US" dirty="0"/>
                  <a:t> protons/bunch</a:t>
                </a:r>
              </a:p>
              <a:p>
                <a:r>
                  <a:rPr lang="en-US" dirty="0"/>
                  <a:t>Bunch spacing = 25 ns</a:t>
                </a:r>
              </a:p>
              <a:p>
                <a:r>
                  <a:rPr lang="en-US" dirty="0"/>
                  <a:t>Bunch collision rate = 40 MHz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952750"/>
                <a:ext cx="3780644" cy="2034339"/>
              </a:xfrm>
              <a:prstGeom prst="rect">
                <a:avLst/>
              </a:prstGeom>
              <a:blipFill rotWithShape="1">
                <a:blip r:embed="rId3"/>
                <a:stretch>
                  <a:fillRect l="-1452" t="-1497" b="-3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79400" y="4476750"/>
            <a:ext cx="3073400" cy="646331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Particle physicists’ tool to probe physics at the </a:t>
            </a:r>
            <a:r>
              <a:rPr lang="en-US" dirty="0" err="1"/>
              <a:t>TeV</a:t>
            </a:r>
            <a:r>
              <a:rPr lang="en-US" dirty="0"/>
              <a:t> scale 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09550"/>
            <a:ext cx="3780644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58312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Experimental Constrains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71550"/>
            <a:ext cx="8534400" cy="3962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/>
              <a:t>Today low-energy data from flavor physics experiments, high-precision electroweak observables as well as astrophysical data impose strong constraints on the allowed SUSY parameter space. 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From measurements of the rare B-meson decay </a:t>
            </a:r>
            <a:r>
              <a:rPr lang="en-US" sz="1100" dirty="0" err="1"/>
              <a:t>B</a:t>
            </a:r>
            <a:r>
              <a:rPr lang="en-US" sz="1100" baseline="-25000" dirty="0" err="1"/>
              <a:t>s</a:t>
            </a:r>
            <a:r>
              <a:rPr lang="en-US" sz="1100" baseline="-25000" dirty="0"/>
              <a:t> </a:t>
            </a:r>
            <a:r>
              <a:rPr lang="en-US" sz="1100" dirty="0"/>
              <a:t>→ μ</a:t>
            </a:r>
            <a:r>
              <a:rPr lang="en-US" sz="1100" baseline="30000" dirty="0"/>
              <a:t>+</a:t>
            </a:r>
            <a:r>
              <a:rPr lang="en-US" sz="1100" dirty="0"/>
              <a:t> μ</a:t>
            </a:r>
            <a:r>
              <a:rPr lang="en-US" sz="1100" baseline="30000" dirty="0"/>
              <a:t>−</a:t>
            </a:r>
            <a:r>
              <a:rPr lang="en-US" sz="1100" dirty="0"/>
              <a:t>. Especially sensitive to </a:t>
            </a:r>
            <a:r>
              <a:rPr lang="en-US" sz="1100" dirty="0" err="1"/>
              <a:t>su</a:t>
            </a:r>
            <a:r>
              <a:rPr lang="en-US" sz="1100" dirty="0"/>
              <a:t> </a:t>
            </a:r>
            <a:r>
              <a:rPr lang="en-US" sz="1100" dirty="0" err="1"/>
              <a:t>persymmetric</a:t>
            </a:r>
            <a:r>
              <a:rPr lang="en-US" sz="1100" dirty="0"/>
              <a:t> loop effects, with some loop contributions scaling as tan</a:t>
            </a:r>
            <a:r>
              <a:rPr lang="en-US" sz="1100" baseline="30000" dirty="0"/>
              <a:t>6</a:t>
            </a:r>
            <a:r>
              <a:rPr lang="en-US" sz="1100" dirty="0"/>
              <a:t>β when tan β ≫ 1. The observation of this rare decay mode along with the first observation of </a:t>
            </a:r>
            <a:r>
              <a:rPr lang="en-US" sz="1100" dirty="0" err="1"/>
              <a:t>B</a:t>
            </a:r>
            <a:r>
              <a:rPr lang="en-US" sz="1100" baseline="-25000" dirty="0" err="1"/>
              <a:t>d</a:t>
            </a:r>
            <a:r>
              <a:rPr lang="en-US" sz="1100" baseline="-25000" dirty="0"/>
              <a:t> </a:t>
            </a:r>
            <a:r>
              <a:rPr lang="en-US" sz="1100" dirty="0"/>
              <a:t>→ μ</a:t>
            </a:r>
            <a:r>
              <a:rPr lang="en-US" sz="1100" baseline="30000" dirty="0"/>
              <a:t>+</a:t>
            </a:r>
            <a:r>
              <a:rPr lang="en-US" sz="1100" dirty="0"/>
              <a:t> μ</a:t>
            </a:r>
            <a:r>
              <a:rPr lang="en-US" sz="1100" baseline="30000" dirty="0"/>
              <a:t>− </a:t>
            </a:r>
            <a:r>
              <a:rPr lang="en-US" sz="1100" dirty="0"/>
              <a:t>are compatible with the predicted Standard Model rates at the 1.2σ and 2.2σ level, respectively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The rare inclusive decay b → </a:t>
            </a:r>
            <a:r>
              <a:rPr lang="en-US" sz="1100" dirty="0" err="1"/>
              <a:t>sγ</a:t>
            </a:r>
            <a:r>
              <a:rPr lang="en-US" sz="1100" dirty="0"/>
              <a:t> also provides a sensitive probe to the virtual effects of new physics beyond the Standard Model. Recent experimental measurements of B → X s + γ are in very good agreement with the theoretical Standard Model prediction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Accurate determinations of the cosmological dark matter relic density constraint 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These indirect constraints are often more sensitive to higher SUSY mass scales than experiments searching for direct </a:t>
            </a:r>
            <a:r>
              <a:rPr lang="en-US" sz="1100" dirty="0" err="1"/>
              <a:t>sparticle</a:t>
            </a:r>
            <a:r>
              <a:rPr lang="en-US" sz="1100" dirty="0"/>
              <a:t> production at colliders, but the interpretation of these results is often strongly model dependent. 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In contrast, direct searches for </a:t>
            </a:r>
            <a:r>
              <a:rPr lang="en-US" sz="1100" dirty="0" err="1"/>
              <a:t>sparticle</a:t>
            </a:r>
            <a:r>
              <a:rPr lang="en-US" sz="1100" dirty="0"/>
              <a:t> production at collider experiments are less subject to interpretation ambiguities and therefore they play a crucial role in the search for SUSY.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The discovery of a new scalar boson with a mass around 125 </a:t>
            </a:r>
            <a:r>
              <a:rPr lang="en-US" sz="1100" dirty="0" err="1"/>
              <a:t>GeV</a:t>
            </a:r>
            <a:r>
              <a:rPr lang="en-US" sz="1100" dirty="0"/>
              <a:t> compatible with a Higgs boson.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17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536971"/>
          </a:xfrm>
        </p:spPr>
        <p:txBody>
          <a:bodyPr>
            <a:normAutofit fontScale="90000"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4 Leptons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848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LLE RPV couplings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571" y="2105097"/>
            <a:ext cx="4542857" cy="1161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6592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Search Regions &amp; Backgrounds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240506"/>
            <a:ext cx="2133600" cy="273844"/>
          </a:xfrm>
        </p:spPr>
        <p:txBody>
          <a:bodyPr/>
          <a:lstStyle/>
          <a:p>
            <a:fld id="{33EAB06D-2527-4940-8170-19E7C894D029}" type="slidenum">
              <a:rPr lang="en-US" smtClean="0"/>
              <a:t>63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542925"/>
            <a:ext cx="8237537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33725"/>
            <a:ext cx="3838575" cy="276225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4935870"/>
                  </p:ext>
                </p:extLst>
              </p:nvPr>
            </p:nvGraphicFramePr>
            <p:xfrm>
              <a:off x="457200" y="3537706"/>
              <a:ext cx="8156574" cy="15486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29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9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1757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90404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Background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Lepton Definition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Physics Processes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Estimate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Irreducible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prompt &amp; genuinely isolated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/>
                                </a:rPr>
                                <m:t>𝑍𝑍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latin typeface="Cambria Math"/>
                                </a:rPr>
                                <m:t>𝑊𝑊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𝑡𝑊𝑍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𝑉𝑉𝑍</m:t>
                              </m:r>
                            </m:oMath>
                          </a14:m>
                          <a:r>
                            <a:rPr lang="en-US" sz="16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6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600" dirty="0" err="1"/>
                            <a:t>tW</a:t>
                          </a:r>
                          <a:r>
                            <a:rPr lang="en-US" sz="1600" dirty="0"/>
                            <a:t>, Higgs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Reducible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non-prompt or non-isolated or </a:t>
                          </a:r>
                          <a:r>
                            <a:rPr lang="en-US" sz="1600" dirty="0" err="1"/>
                            <a:t>mis</a:t>
                          </a:r>
                          <a:r>
                            <a:rPr lang="en-US" sz="1600" dirty="0"/>
                            <a:t>-identified (fake)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6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600" dirty="0"/>
                            <a:t>W,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𝑡𝑡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600" dirty="0"/>
                            <a:t>, </a:t>
                          </a:r>
                          <a:r>
                            <a:rPr lang="en-US" sz="1600" dirty="0" err="1"/>
                            <a:t>Z+jets</a:t>
                          </a:r>
                          <a:r>
                            <a:rPr lang="en-US" sz="1600" dirty="0"/>
                            <a:t>, WZ, WW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Data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0939442"/>
                  </p:ext>
                </p:extLst>
              </p:nvPr>
            </p:nvGraphicFramePr>
            <p:xfrm>
              <a:off x="457200" y="3537706"/>
              <a:ext cx="8156574" cy="15486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/>
                    <a:gridCol w="3429000"/>
                    <a:gridCol w="2590800"/>
                    <a:gridCol w="917574"/>
                  </a:tblGrid>
                  <a:tr h="390404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Background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Lepton Definition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Physics Processes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Estimate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Irreducible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prompt &amp; genuinely isolated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79294" t="-70526" r="-35765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MC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Reducible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non-prompt or non-isolated or </a:t>
                          </a:r>
                          <a:r>
                            <a:rPr lang="en-US" sz="1600" dirty="0" err="1" smtClean="0"/>
                            <a:t>mis</a:t>
                          </a:r>
                          <a:r>
                            <a:rPr lang="en-US" sz="1600" dirty="0" smtClean="0"/>
                            <a:t>-identified (fake)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79294" t="-170526" r="-35765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Data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020639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Background Modeling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209550"/>
            <a:ext cx="2133600" cy="273844"/>
          </a:xfrm>
        </p:spPr>
        <p:txBody>
          <a:bodyPr/>
          <a:lstStyle/>
          <a:p>
            <a:fld id="{33EAB06D-2527-4940-8170-19E7C894D029}" type="slidenum">
              <a:rPr lang="en-US" smtClean="0"/>
              <a:t>64</a:t>
            </a:fld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prstClr val="black"/>
              <a:schemeClr val="accent6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00150"/>
            <a:ext cx="8686800" cy="1482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590550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General modeling of irreducible/reducible backgrounds is tested in VRs that are defined to be adjacent to, yet disjoint from, the signal regions.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39790" y="3269218"/>
            <a:ext cx="162801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reverse </a:t>
            </a:r>
            <a:r>
              <a:rPr lang="en-US" dirty="0" err="1"/>
              <a:t>m</a:t>
            </a:r>
            <a:r>
              <a:rPr lang="en-US" baseline="-25000" dirty="0" err="1"/>
              <a:t>eff</a:t>
            </a:r>
            <a:r>
              <a:rPr lang="en-US" dirty="0"/>
              <a:t> cut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0" y="2992219"/>
            <a:ext cx="182880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veto presence of 2</a:t>
            </a:r>
            <a:r>
              <a:rPr lang="en-US" baseline="30000" dirty="0"/>
              <a:t>nd</a:t>
            </a:r>
            <a:r>
              <a:rPr lang="en-US" dirty="0"/>
              <a:t> Z candidate</a:t>
            </a:r>
          </a:p>
        </p:txBody>
      </p:sp>
      <p:cxnSp>
        <p:nvCxnSpPr>
          <p:cNvPr id="11" name="Straight Arrow Connector 10"/>
          <p:cNvCxnSpPr>
            <a:stCxn id="8" idx="0"/>
          </p:cNvCxnSpPr>
          <p:nvPr/>
        </p:nvCxnSpPr>
        <p:spPr>
          <a:xfrm flipH="1" flipV="1">
            <a:off x="5562600" y="2114550"/>
            <a:ext cx="838200" cy="8776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0"/>
          </p:cNvCxnSpPr>
          <p:nvPr/>
        </p:nvCxnSpPr>
        <p:spPr>
          <a:xfrm flipH="1" flipV="1">
            <a:off x="7315200" y="2419350"/>
            <a:ext cx="938595" cy="849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791883"/>
            <a:ext cx="236593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670" y="2791883"/>
            <a:ext cx="236593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410200" y="3790950"/>
            <a:ext cx="3657600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Reasonable agreement between observed and expected yields within statistical and experimental  systematic uncertainties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9600" y="2741084"/>
            <a:ext cx="824265" cy="24622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  lepton   </a:t>
            </a:r>
            <a:r>
              <a:rPr lang="en-US" sz="1000" dirty="0" err="1"/>
              <a:t>p</a:t>
            </a:r>
            <a:r>
              <a:rPr lang="en-US" sz="1000" baseline="-25000" dirty="0" err="1"/>
              <a:t>T</a:t>
            </a:r>
            <a:r>
              <a:rPr lang="en-US" sz="1000" baseline="-25000" dirty="0"/>
              <a:t> </a:t>
            </a:r>
            <a:r>
              <a:rPr lang="en-US" sz="1000" dirty="0"/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68133" y="2741081"/>
            <a:ext cx="734496" cy="24622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    tau   </a:t>
            </a:r>
            <a:r>
              <a:rPr lang="en-US" sz="1000" dirty="0" err="1"/>
              <a:t>p</a:t>
            </a:r>
            <a:r>
              <a:rPr lang="en-US" sz="1000" baseline="-25000" dirty="0" err="1"/>
              <a:t>T</a:t>
            </a:r>
            <a:r>
              <a:rPr lang="en-US" sz="1000" baseline="-25000" dirty="0"/>
              <a:t>  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7187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219" y="2983230"/>
            <a:ext cx="2811781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0" y="53579"/>
            <a:ext cx="4419600" cy="536971"/>
          </a:xfrm>
        </p:spPr>
        <p:txBody>
          <a:bodyPr>
            <a:noAutofit/>
          </a:bodyPr>
          <a:lstStyle/>
          <a:p>
            <a:r>
              <a:rPr 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Results Interpretation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34200" y="209550"/>
            <a:ext cx="2133600" cy="273844"/>
          </a:xfrm>
        </p:spPr>
        <p:txBody>
          <a:bodyPr/>
          <a:lstStyle/>
          <a:p>
            <a:fld id="{33EAB06D-2527-4940-8170-19E7C894D029}" type="slidenum">
              <a:rPr lang="en-US" smtClean="0"/>
              <a:t>65</a:t>
            </a:fld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1" y="40219"/>
            <a:ext cx="4321799" cy="442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9266" y="4493684"/>
            <a:ext cx="4191000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>
                <a:sym typeface="Symbol"/>
              </a:rPr>
              <a:t> </a:t>
            </a:r>
            <a:r>
              <a:rPr lang="en-US" sz="1400" dirty="0"/>
              <a:t>Observations are consistent with the SM</a:t>
            </a:r>
          </a:p>
          <a:p>
            <a:pPr algn="ctr"/>
            <a:r>
              <a:rPr lang="en-US" sz="1400" dirty="0"/>
              <a:t>expectations within a local significance of at most 2.3σ</a:t>
            </a:r>
          </a:p>
        </p:txBody>
      </p:sp>
      <p:sp>
        <p:nvSpPr>
          <p:cNvPr id="6" name="Rectangle 5"/>
          <p:cNvSpPr/>
          <p:nvPr/>
        </p:nvSpPr>
        <p:spPr>
          <a:xfrm>
            <a:off x="7002780" y="971550"/>
            <a:ext cx="2065020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Signal model excluded at 95% CL (CL</a:t>
            </a:r>
            <a:r>
              <a:rPr lang="en-US" baseline="-25000" dirty="0"/>
              <a:t>s</a:t>
            </a:r>
            <a:r>
              <a:rPr lang="en-US" dirty="0"/>
              <a:t> of the </a:t>
            </a:r>
            <a:r>
              <a:rPr lang="en-US" dirty="0" err="1"/>
              <a:t>s+b</a:t>
            </a:r>
            <a:r>
              <a:rPr lang="en-US" dirty="0"/>
              <a:t> hypothesis &lt; 0.05)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773430"/>
            <a:ext cx="2811780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35684" y="786884"/>
            <a:ext cx="1637371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RPV Wino NLSP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0201" y="40219"/>
            <a:ext cx="957313" cy="20005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700" dirty="0" err="1"/>
              <a:t>m</a:t>
            </a:r>
            <a:r>
              <a:rPr lang="en-US" sz="700" baseline="-25000" dirty="0" err="1"/>
              <a:t>eff</a:t>
            </a:r>
            <a:r>
              <a:rPr lang="en-US" sz="700" dirty="0"/>
              <a:t>  in SR0A &amp; SR0B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671132" y="2964418"/>
                <a:ext cx="1279068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RPV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NLSP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132" y="2964418"/>
                <a:ext cx="1279068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 rot="16200000">
                <a:off x="7156219" y="4145522"/>
                <a:ext cx="6659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𝐿𝐿</m:t>
                      </m:r>
                      <m:acc>
                        <m:accPr>
                          <m:chr m:val="̅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latin typeface="Cambria Math"/>
                            </a:rPr>
                            <m:t>𝐸</m:t>
                          </m:r>
                        </m:e>
                      </m:acc>
                      <m:r>
                        <a:rPr lang="en-US" sz="1100" b="0" i="1" smtClean="0">
                          <a:latin typeface="Cambria Math"/>
                        </a:rPr>
                        <m:t>𝑖</m:t>
                      </m:r>
                      <m:r>
                        <a:rPr lang="en-US" sz="1100" b="0" i="1" smtClean="0">
                          <a:latin typeface="Cambria Math"/>
                        </a:rPr>
                        <m:t>33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156219" y="4145522"/>
                <a:ext cx="665952" cy="2616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16200000">
                <a:off x="8040254" y="4132697"/>
                <a:ext cx="64030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/>
                      </a:rPr>
                      <m:t>𝐿𝐿</m:t>
                    </m:r>
                    <m:acc>
                      <m:accPr>
                        <m:chr m:val="̅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0" i="1" smtClean="0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sz="1100" dirty="0"/>
                  <a:t>12k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040254" y="4132697"/>
                <a:ext cx="640303" cy="261610"/>
              </a:xfrm>
              <a:prstGeom prst="rect">
                <a:avLst/>
              </a:prstGeom>
              <a:blipFill rotWithShape="1">
                <a:blip r:embed="rId7"/>
                <a:stretch>
                  <a:fillRect r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 rot="16200000">
                <a:off x="4598429" y="2031769"/>
                <a:ext cx="6659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𝐿𝐿</m:t>
                      </m:r>
                      <m:acc>
                        <m:accPr>
                          <m:chr m:val="̅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latin typeface="Cambria Math"/>
                            </a:rPr>
                            <m:t>𝐸</m:t>
                          </m:r>
                        </m:e>
                      </m:acc>
                      <m:r>
                        <a:rPr lang="en-US" sz="1100" b="0" i="1" smtClean="0">
                          <a:latin typeface="Cambria Math"/>
                        </a:rPr>
                        <m:t>𝑖</m:t>
                      </m:r>
                      <m:r>
                        <a:rPr lang="en-US" sz="1100" b="0" i="1" smtClean="0">
                          <a:latin typeface="Cambria Math"/>
                        </a:rPr>
                        <m:t>33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98429" y="2031769"/>
                <a:ext cx="665952" cy="2616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 rot="16200000">
                <a:off x="5797443" y="1770497"/>
                <a:ext cx="64030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/>
                      </a:rPr>
                      <m:t>𝐿𝐿</m:t>
                    </m:r>
                    <m:acc>
                      <m:accPr>
                        <m:chr m:val="̅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0" i="1" smtClean="0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sz="1100" dirty="0"/>
                  <a:t>12k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797443" y="1770497"/>
                <a:ext cx="640303" cy="261610"/>
              </a:xfrm>
              <a:prstGeom prst="rect">
                <a:avLst/>
              </a:prstGeom>
              <a:blipFill rotWithShape="1">
                <a:blip r:embed="rId7"/>
                <a:stretch>
                  <a:fillRect r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343400" y="3181350"/>
                <a:ext cx="1988819" cy="1818575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600" dirty="0"/>
                  <a:t>Exclusion limits extend to very high masses due to high lepton multiplicity – x2 mass reach in the upper limits w.r.t. the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/>
                          </a:rPr>
                          <m:t>𝑠</m:t>
                        </m:r>
                      </m:e>
                    </m:rad>
                  </m:oMath>
                </a14:m>
                <a:r>
                  <a:rPr lang="en-US" sz="1600" dirty="0"/>
                  <a:t>=7,8 </a:t>
                </a:r>
                <a:r>
                  <a:rPr lang="en-US" sz="1600" dirty="0" err="1"/>
                  <a:t>TeV</a:t>
                </a:r>
                <a:r>
                  <a:rPr lang="en-US" sz="1600" dirty="0"/>
                  <a:t> analysis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181350"/>
                <a:ext cx="1988819" cy="1818575"/>
              </a:xfrm>
              <a:prstGeom prst="rect">
                <a:avLst/>
              </a:prstGeom>
              <a:blipFill rotWithShape="1">
                <a:blip r:embed="rId9"/>
                <a:stretch>
                  <a:fillRect l="-1212" t="-331" r="-3030" b="-2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2311401" y="40219"/>
            <a:ext cx="869149" cy="20005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700" dirty="0" err="1"/>
              <a:t>E</a:t>
            </a:r>
            <a:r>
              <a:rPr lang="en-US" sz="700" baseline="-25000" dirty="0" err="1"/>
              <a:t>T</a:t>
            </a:r>
            <a:r>
              <a:rPr lang="en-US" sz="700" baseline="30000" dirty="0" err="1"/>
              <a:t>miss</a:t>
            </a:r>
            <a:r>
              <a:rPr lang="en-US" sz="700" baseline="30000" dirty="0"/>
              <a:t> </a:t>
            </a:r>
            <a:r>
              <a:rPr lang="en-US" sz="700" dirty="0"/>
              <a:t>SR0C &amp; SR0D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8981" y="2278564"/>
            <a:ext cx="670376" cy="20005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700" dirty="0"/>
              <a:t>  </a:t>
            </a:r>
            <a:r>
              <a:rPr lang="en-US" sz="700" dirty="0" err="1"/>
              <a:t>m</a:t>
            </a:r>
            <a:r>
              <a:rPr lang="en-US" sz="700" baseline="-25000" dirty="0" err="1"/>
              <a:t>eff</a:t>
            </a:r>
            <a:r>
              <a:rPr lang="en-US" sz="700" dirty="0"/>
              <a:t>  in SR1 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55425" y="2278564"/>
            <a:ext cx="670376" cy="20005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700" dirty="0"/>
              <a:t>  </a:t>
            </a:r>
            <a:r>
              <a:rPr lang="en-US" sz="700" dirty="0" err="1"/>
              <a:t>m</a:t>
            </a:r>
            <a:r>
              <a:rPr lang="en-US" sz="700" baseline="-25000" dirty="0" err="1"/>
              <a:t>eff</a:t>
            </a:r>
            <a:r>
              <a:rPr lang="en-US" sz="700" dirty="0"/>
              <a:t>  in SR2  </a:t>
            </a:r>
          </a:p>
        </p:txBody>
      </p:sp>
    </p:spTree>
    <p:extLst>
      <p:ext uri="{BB962C8B-B14F-4D97-AF65-F5344CB8AC3E}">
        <p14:creationId xmlns:p14="http://schemas.microsoft.com/office/powerpoint/2010/main" val="3024078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536971"/>
          </a:xfrm>
        </p:spPr>
        <p:txBody>
          <a:bodyPr>
            <a:normAutofit fontScale="90000"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Statistical considerations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783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5638800" cy="339447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p-value = probability that result is as or less compatible with the background only hypothesis</a:t>
            </a:r>
          </a:p>
          <a:p>
            <a:r>
              <a:rPr lang="en-US" dirty="0"/>
              <a:t>Control region α (or size α) defines the significance</a:t>
            </a:r>
          </a:p>
          <a:p>
            <a:r>
              <a:rPr lang="en-US" dirty="0"/>
              <a:t>If result falls within the control region, i.e. p&lt; a, BG only hypothesis is rejected ==&gt; discovery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67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14350"/>
            <a:ext cx="3057525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41010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68</a:t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7750"/>
            <a:ext cx="6417063" cy="339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477000" y="1371421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 likelihood ratio,</a:t>
            </a:r>
          </a:p>
          <a:p>
            <a:r>
              <a:rPr lang="en-US" sz="1600" dirty="0"/>
              <a:t>-2lnQ(m) </a:t>
            </a:r>
          </a:p>
          <a:p>
            <a:r>
              <a:rPr lang="en-US" sz="1600" dirty="0"/>
              <a:t>tells us how much the outcome of an experiment</a:t>
            </a:r>
          </a:p>
          <a:p>
            <a:r>
              <a:rPr lang="en-US" sz="1600" dirty="0"/>
              <a:t>is signal-like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37" y="3181350"/>
            <a:ext cx="214312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15535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857250"/>
          </a:xfrm>
        </p:spPr>
        <p:txBody>
          <a:bodyPr/>
          <a:lstStyle/>
          <a:p>
            <a:r>
              <a:rPr lang="en-US" dirty="0" err="1"/>
              <a:t>Frequentist’s</a:t>
            </a:r>
            <a:r>
              <a:rPr lang="en-US" dirty="0"/>
              <a:t> </a:t>
            </a:r>
            <a:r>
              <a:rPr lang="en-US" dirty="0" err="1"/>
              <a:t>CL</a:t>
            </a:r>
            <a:r>
              <a:rPr lang="en-US" baseline="-25000" dirty="0" err="1"/>
              <a:t>s+b</a:t>
            </a:r>
            <a:r>
              <a:rPr lang="en-US" dirty="0"/>
              <a:t> and </a:t>
            </a:r>
            <a:r>
              <a:rPr lang="en-US" dirty="0" err="1"/>
              <a:t>CL</a:t>
            </a:r>
            <a:r>
              <a:rPr lang="en-US" baseline="-25000" dirty="0" err="1"/>
              <a:t>b</a:t>
            </a:r>
            <a:endParaRPr 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69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23925"/>
            <a:ext cx="7123113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50969" y="4933950"/>
            <a:ext cx="115887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4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7</a:t>
            </a:fld>
            <a:endParaRPr lang="en-US" dirty="0"/>
          </a:p>
        </p:txBody>
      </p:sp>
      <p:pic>
        <p:nvPicPr>
          <p:cNvPr id="102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67" y="438150"/>
            <a:ext cx="7639467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46242" y="4224916"/>
            <a:ext cx="3149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multi-purpose </a:t>
            </a:r>
            <a:r>
              <a:rPr lang="en-US" dirty="0">
                <a:latin typeface="Palatino"/>
              </a:rPr>
              <a:t>- </a:t>
            </a:r>
            <a:r>
              <a:rPr lang="en-US" dirty="0"/>
              <a:t>4π hermetic  </a:t>
            </a:r>
          </a:p>
          <a:p>
            <a:pPr algn="ctr"/>
            <a:r>
              <a:rPr lang="en-US" dirty="0"/>
              <a:t>forward-backward </a:t>
            </a:r>
          </a:p>
          <a:p>
            <a:pPr algn="ctr"/>
            <a:r>
              <a:rPr lang="en-US" dirty="0"/>
              <a:t>symmetric cylindrical symmetry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370" y="91018"/>
            <a:ext cx="21119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Muon</a:t>
            </a:r>
            <a:r>
              <a:rPr lang="en-US" b="1" dirty="0">
                <a:solidFill>
                  <a:srgbClr val="00B050"/>
                </a:solidFill>
              </a:rPr>
              <a:t> Spectrometer</a:t>
            </a:r>
          </a:p>
          <a:p>
            <a:endParaRPr lang="en-US" sz="200" dirty="0"/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Precision Tracking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Trigger Chambers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73399" y="3903233"/>
            <a:ext cx="287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Superconducting </a:t>
            </a:r>
          </a:p>
          <a:p>
            <a:pPr algn="r"/>
            <a:r>
              <a:rPr lang="en-US" b="1" dirty="0">
                <a:solidFill>
                  <a:srgbClr val="7030A0"/>
                </a:solidFill>
              </a:rPr>
              <a:t>Magnets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8178"/>
            <a:ext cx="8229600" cy="536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The ATLAS Detector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3304222"/>
            <a:ext cx="3115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	</a:t>
            </a:r>
            <a:r>
              <a:rPr lang="en-US" b="1" dirty="0">
                <a:solidFill>
                  <a:srgbClr val="0070C0"/>
                </a:solidFill>
              </a:rPr>
              <a:t>   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Inner Tracker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     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Silicon pixel detector</a:t>
            </a:r>
          </a:p>
          <a:p>
            <a:pPr algn="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    Semiconductor tracker</a:t>
            </a:r>
          </a:p>
          <a:p>
            <a:pPr algn="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Transition radiation tracker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77920" y="322064"/>
            <a:ext cx="224228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        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Calorimeters</a:t>
            </a:r>
          </a:p>
          <a:p>
            <a:pPr algn="r"/>
            <a:endParaRPr lang="en-US" b="1" dirty="0"/>
          </a:p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 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EM </a:t>
            </a:r>
          </a:p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       </a:t>
            </a:r>
          </a:p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   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Hadronic </a:t>
            </a:r>
          </a:p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         End-Cap &amp; </a:t>
            </a:r>
          </a:p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         Forward </a:t>
            </a:r>
          </a:p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    </a:t>
            </a:r>
          </a:p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      Tile sampling</a:t>
            </a:r>
          </a:p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 HAD calorimeter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309533" y="1047750"/>
            <a:ext cx="3996267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817533" y="1619250"/>
            <a:ext cx="2954867" cy="419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936067" y="2125133"/>
            <a:ext cx="3302001" cy="656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4817533" y="2419351"/>
            <a:ext cx="2760134" cy="5693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4216401" y="2190751"/>
            <a:ext cx="2895599" cy="17547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4140200" y="2269067"/>
            <a:ext cx="2837720" cy="19701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3953933" y="2269067"/>
            <a:ext cx="2633135" cy="22267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40" name="Rectangle 1039"/>
          <p:cNvSpPr/>
          <p:nvPr/>
        </p:nvSpPr>
        <p:spPr>
          <a:xfrm>
            <a:off x="3166533" y="4488699"/>
            <a:ext cx="2777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Solenoid 2T axial</a:t>
            </a:r>
          </a:p>
          <a:p>
            <a:pPr algn="r"/>
            <a:r>
              <a:rPr lang="en-US" dirty="0">
                <a:solidFill>
                  <a:srgbClr val="7030A0"/>
                </a:solidFill>
              </a:rPr>
              <a:t>Toroid Air-core 8-coil 4T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3928526" y="2419351"/>
            <a:ext cx="287876" cy="2223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3073399" y="2912533"/>
            <a:ext cx="567268" cy="1899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3166533" y="1753225"/>
            <a:ext cx="550334" cy="30586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845733" y="702733"/>
            <a:ext cx="1109134" cy="431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1845733" y="855133"/>
            <a:ext cx="440267" cy="431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363133" y="918633"/>
            <a:ext cx="397934" cy="7006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8982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</a:t>
            </a:r>
            <a:r>
              <a:rPr lang="en-US" baseline="-25000" dirty="0" err="1"/>
              <a:t>s+b</a:t>
            </a:r>
            <a:r>
              <a:rPr lang="en-US" dirty="0"/>
              <a:t> and </a:t>
            </a:r>
            <a:r>
              <a:rPr lang="en-US" dirty="0" err="1"/>
              <a:t>CL</a:t>
            </a:r>
            <a:r>
              <a:rPr lang="en-US" baseline="-25000" dirty="0" err="1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70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276350"/>
            <a:ext cx="6837363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36512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0" y="205979"/>
            <a:ext cx="1828800" cy="857250"/>
          </a:xfrm>
        </p:spPr>
        <p:txBody>
          <a:bodyPr/>
          <a:lstStyle/>
          <a:p>
            <a:r>
              <a:rPr lang="en-US" dirty="0"/>
              <a:t>CL</a:t>
            </a:r>
            <a:r>
              <a:rPr lang="en-US" baseline="-25000" dirty="0"/>
              <a:t>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B06D-2527-4940-8170-19E7C894D029}" type="slidenum">
              <a:rPr lang="en-US" smtClean="0"/>
              <a:t>71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395288"/>
            <a:ext cx="6446837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419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0" y="-19050"/>
            <a:ext cx="1752600" cy="914400"/>
          </a:xfrm>
        </p:spPr>
        <p:txBody>
          <a:bodyPr>
            <a:noAutofit/>
          </a:bodyPr>
          <a:lstStyle/>
          <a:p>
            <a:r>
              <a:rPr 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Landscape of SUSY searches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" y="-19050"/>
            <a:ext cx="7081629" cy="5089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742950"/>
            <a:ext cx="1228508" cy="100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713" y="2023110"/>
            <a:ext cx="1222287" cy="100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581" y="1781175"/>
            <a:ext cx="693019" cy="13716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247" y="3028950"/>
            <a:ext cx="785553" cy="13716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298698"/>
            <a:ext cx="1097280" cy="873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>
            <a:stCxn id="10243" idx="1"/>
          </p:cNvCxnSpPr>
          <p:nvPr/>
        </p:nvCxnSpPr>
        <p:spPr>
          <a:xfrm flipH="1" flipV="1">
            <a:off x="4876800" y="1047750"/>
            <a:ext cx="2667000" cy="198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267200" y="2023110"/>
            <a:ext cx="3200400" cy="5217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248" idx="1"/>
          </p:cNvCxnSpPr>
          <p:nvPr/>
        </p:nvCxnSpPr>
        <p:spPr>
          <a:xfrm flipH="1" flipV="1">
            <a:off x="4419600" y="2724150"/>
            <a:ext cx="3276600" cy="101117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96000" y="4503063"/>
            <a:ext cx="29718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Experimental searches push the SUSY scale M</a:t>
            </a:r>
            <a:r>
              <a:rPr lang="en-US" sz="1600" baseline="-25000" dirty="0"/>
              <a:t>SUSY</a:t>
            </a:r>
            <a:r>
              <a:rPr lang="en-US" sz="1600" dirty="0"/>
              <a:t> </a:t>
            </a:r>
            <a:r>
              <a:rPr lang="en-US" sz="1600" dirty="0">
                <a:sym typeface="Symbol"/>
              </a:rPr>
              <a:t> </a:t>
            </a:r>
            <a:r>
              <a:rPr lang="en-US" sz="1600" b="1" dirty="0">
                <a:latin typeface="French Script MT" pitchFamily="66" charset="0"/>
                <a:sym typeface="Symbol"/>
              </a:rPr>
              <a:t>O</a:t>
            </a:r>
            <a:r>
              <a:rPr lang="en-US" sz="1600" dirty="0">
                <a:sym typeface="Symbol"/>
              </a:rPr>
              <a:t>(1 </a:t>
            </a:r>
            <a:r>
              <a:rPr lang="en-US" sz="1600" dirty="0" err="1">
                <a:sym typeface="Symbol"/>
              </a:rPr>
              <a:t>TeV</a:t>
            </a:r>
            <a:r>
              <a:rPr lang="en-US" sz="1600" dirty="0">
                <a:sym typeface="Symbol"/>
              </a:rPr>
              <a:t>)! </a:t>
            </a:r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733" y="4171950"/>
            <a:ext cx="1024467" cy="217311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4659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2400" y="133350"/>
            <a:ext cx="2133600" cy="273844"/>
          </a:xfrm>
        </p:spPr>
        <p:txBody>
          <a:bodyPr/>
          <a:lstStyle/>
          <a:p>
            <a:pPr algn="l"/>
            <a:fld id="{33EAB06D-2527-4940-8170-19E7C894D029}" type="slidenum">
              <a:rPr lang="en-US" smtClean="0"/>
              <a:pPr algn="l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200" y="438150"/>
                <a:ext cx="6324600" cy="477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  <a:sym typeface="Webdings"/>
                  </a:rPr>
                  <a:t></a:t>
                </a:r>
                <a:r>
                  <a:rPr lang="en-US" sz="1600" dirty="0"/>
                  <a:t>Present experimental lower limits on the masses of colored </a:t>
                </a:r>
                <a:r>
                  <a:rPr lang="en-US" sz="1600" dirty="0" err="1"/>
                  <a:t>sparticles</a:t>
                </a:r>
                <a:r>
                  <a:rPr lang="en-US" sz="1600" dirty="0"/>
                  <a:t> </a:t>
                </a:r>
                <a:r>
                  <a:rPr lang="en-US" sz="1600" i="1" dirty="0" err="1"/>
                  <a:t>Vs</a:t>
                </a:r>
                <a:r>
                  <a:rPr lang="en-US" sz="1600" dirty="0"/>
                  <a:t>  expectation that SUSY-breaking is associated with the electroweak symmetry-breaking scale </a:t>
                </a:r>
                <a:r>
                  <a:rPr lang="en-US" sz="1600" dirty="0">
                    <a:sym typeface="Symbol"/>
                  </a:rPr>
                  <a:t> </a:t>
                </a:r>
                <a:r>
                  <a:rPr lang="en-US" sz="1600" dirty="0"/>
                  <a:t>tension!</a:t>
                </a:r>
              </a:p>
              <a:p>
                <a:endParaRPr lang="en-US" sz="1600" dirty="0"/>
              </a:p>
              <a:p>
                <a:r>
                  <a:rPr lang="en-US" sz="1600" dirty="0">
                    <a:solidFill>
                      <a:srgbClr val="0070C0"/>
                    </a:solidFill>
                    <a:sym typeface="Webdings"/>
                  </a:rPr>
                  <a:t> </a:t>
                </a:r>
                <a:r>
                  <a:rPr lang="en-US" sz="1600" dirty="0">
                    <a:solidFill>
                      <a:srgbClr val="0070C0"/>
                    </a:solidFill>
                  </a:rPr>
                  <a:t>Moreover, this tension is exacerbated by the observed value of the Higgs mass (</a:t>
                </a:r>
                <a:r>
                  <a:rPr lang="en-US" sz="1600" dirty="0" err="1">
                    <a:solidFill>
                      <a:srgbClr val="0070C0"/>
                    </a:solidFill>
                  </a:rPr>
                  <a:t>m</a:t>
                </a:r>
                <a:r>
                  <a:rPr lang="en-US" sz="1600" baseline="-25000" dirty="0" err="1">
                    <a:solidFill>
                      <a:srgbClr val="0070C0"/>
                    </a:solidFill>
                  </a:rPr>
                  <a:t>h</a:t>
                </a:r>
                <a:r>
                  <a:rPr lang="en-US" sz="1600" dirty="0">
                    <a:solidFill>
                      <a:srgbClr val="0070C0"/>
                    </a:solidFill>
                  </a:rPr>
                  <a:t> ≃ 125 </a:t>
                </a:r>
                <a:r>
                  <a:rPr lang="en-US" sz="1600" dirty="0" err="1">
                    <a:solidFill>
                      <a:srgbClr val="0070C0"/>
                    </a:solidFill>
                  </a:rPr>
                  <a:t>GeV</a:t>
                </a:r>
                <a:r>
                  <a:rPr lang="en-US" sz="1600" dirty="0">
                    <a:solidFill>
                      <a:srgbClr val="0070C0"/>
                    </a:solidFill>
                  </a:rPr>
                  <a:t>) </a:t>
                </a:r>
                <a:r>
                  <a:rPr lang="en-US" sz="1600" dirty="0">
                    <a:solidFill>
                      <a:srgbClr val="00B0F0"/>
                    </a:solidFill>
                    <a:sym typeface="Symbol"/>
                  </a:rPr>
                  <a:t></a:t>
                </a:r>
                <a:r>
                  <a:rPr lang="en-US" sz="1600" dirty="0">
                    <a:solidFill>
                      <a:srgbClr val="00B0F0"/>
                    </a:solidFill>
                  </a:rPr>
                  <a:t> </a:t>
                </a:r>
                <a:r>
                  <a:rPr lang="en-US" sz="1600" dirty="0">
                    <a:solidFill>
                      <a:srgbClr val="0070C0"/>
                    </a:solidFill>
                  </a:rPr>
                  <a:t>far from the MSSM upper bound (</a:t>
                </a:r>
                <a:r>
                  <a:rPr lang="en-US" sz="1600" dirty="0" err="1">
                    <a:solidFill>
                      <a:srgbClr val="0070C0"/>
                    </a:solidFill>
                  </a:rPr>
                  <a:t>m</a:t>
                </a:r>
                <a:r>
                  <a:rPr lang="en-US" sz="1600" baseline="-25000" dirty="0" err="1">
                    <a:solidFill>
                      <a:srgbClr val="0070C0"/>
                    </a:solidFill>
                  </a:rPr>
                  <a:t>h</a:t>
                </a:r>
                <a:r>
                  <a:rPr lang="en-US" sz="1600" dirty="0">
                    <a:solidFill>
                      <a:srgbClr val="0070C0"/>
                    </a:solidFill>
                  </a:rPr>
                  <a:t> </a:t>
                </a:r>
                <a:r>
                  <a:rPr lang="en-US" sz="1600" dirty="0">
                    <a:solidFill>
                      <a:srgbClr val="0070C0"/>
                    </a:solidFill>
                    <a:sym typeface="Symbol"/>
                  </a:rPr>
                  <a:t></a:t>
                </a:r>
                <a:r>
                  <a:rPr lang="en-US" sz="1600" dirty="0">
                    <a:solidFill>
                      <a:srgbClr val="0070C0"/>
                    </a:solidFill>
                  </a:rPr>
                  <a:t>135 </a:t>
                </a:r>
                <a:r>
                  <a:rPr lang="en-US" sz="1600" dirty="0" err="1">
                    <a:solidFill>
                      <a:srgbClr val="0070C0"/>
                    </a:solidFill>
                  </a:rPr>
                  <a:t>GeV</a:t>
                </a:r>
                <a:r>
                  <a:rPr lang="en-US" sz="1600" dirty="0">
                    <a:solidFill>
                      <a:srgbClr val="0070C0"/>
                    </a:solidFill>
                  </a:rPr>
                  <a:t>)</a:t>
                </a:r>
              </a:p>
              <a:p>
                <a:endParaRPr lang="en-US" sz="1600" dirty="0"/>
              </a:p>
              <a:p>
                <a:r>
                  <a:rPr lang="en-US" sz="1600" dirty="0">
                    <a:solidFill>
                      <a:srgbClr val="0070C0"/>
                    </a:solidFill>
                    <a:sym typeface="Webdings"/>
                  </a:rPr>
                  <a:t> </a:t>
                </a:r>
                <a:r>
                  <a:rPr lang="en-US" sz="1600" dirty="0"/>
                  <a:t>Among the uncolored </a:t>
                </a:r>
                <a:r>
                  <a:rPr lang="en-US" sz="1600" dirty="0" err="1"/>
                  <a:t>superpartners</a:t>
                </a:r>
                <a:r>
                  <a:rPr lang="en-US" sz="1600" dirty="0"/>
                  <a:t>, </a:t>
                </a:r>
                <a:r>
                  <a:rPr lang="en-US" sz="1600" i="1" dirty="0" err="1"/>
                  <a:t>higgsinos</a:t>
                </a:r>
                <a:r>
                  <a:rPr lang="en-US" sz="1600" dirty="0"/>
                  <a:t> are the most impacted by the naturalness constraints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𝜇</m:t>
                        </m:r>
                      </m:e>
                    </m:d>
                    <m:r>
                      <a:rPr lang="en-US" sz="1600" b="0" i="1" smtClean="0"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sz="1600" dirty="0"/>
                  <a:t> to avoid unnatural fine-tuning)</a:t>
                </a:r>
              </a:p>
              <a:p>
                <a:endParaRPr lang="en-US" sz="1600" dirty="0"/>
              </a:p>
              <a:p>
                <a:r>
                  <a:rPr lang="en-US" sz="1600" dirty="0">
                    <a:solidFill>
                      <a:srgbClr val="0070C0"/>
                    </a:solidFill>
                    <a:sym typeface="Webdings"/>
                  </a:rPr>
                  <a:t> </a:t>
                </a:r>
                <a:r>
                  <a:rPr lang="en-US" sz="1600" dirty="0">
                    <a:solidFill>
                      <a:srgbClr val="0070C0"/>
                    </a:solidFill>
                  </a:rPr>
                  <a:t>The experimental limits on the masses of such light </a:t>
                </a:r>
                <a:r>
                  <a:rPr lang="en-US" sz="1600" dirty="0" err="1">
                    <a:solidFill>
                      <a:srgbClr val="0070C0"/>
                    </a:solidFill>
                  </a:rPr>
                  <a:t>higgsinos</a:t>
                </a:r>
                <a:r>
                  <a:rPr lang="en-US" sz="1600" dirty="0">
                    <a:solidFill>
                      <a:srgbClr val="0070C0"/>
                    </a:solidFill>
                  </a:rPr>
                  <a:t> are not well constrained </a:t>
                </a:r>
                <a:r>
                  <a:rPr lang="en-US" sz="1400" dirty="0">
                    <a:solidFill>
                      <a:srgbClr val="0070C0"/>
                    </a:solidFill>
                  </a:rPr>
                  <a:t>(difficult to detect directly due to their soft decay products)</a:t>
                </a:r>
              </a:p>
              <a:p>
                <a:endParaRPr lang="en-US" sz="1600" dirty="0"/>
              </a:p>
              <a:p>
                <a:r>
                  <a:rPr lang="en-US" sz="1600" dirty="0">
                    <a:solidFill>
                      <a:srgbClr val="0070C0"/>
                    </a:solidFill>
                    <a:sym typeface="Webdings"/>
                  </a:rPr>
                  <a:t> </a:t>
                </a:r>
                <a:r>
                  <a:rPr lang="en-US" sz="1600" dirty="0"/>
                  <a:t>Thus, it is premature to conclude that weak-scale </a:t>
                </a:r>
                <a:r>
                  <a:rPr lang="en-US" sz="1600" dirty="0" err="1"/>
                  <a:t>supersymmetry</a:t>
                </a:r>
                <a:r>
                  <a:rPr lang="en-US" sz="1600" dirty="0"/>
                  <a:t> is on the verge of exclusion</a:t>
                </a:r>
              </a:p>
              <a:p>
                <a:endParaRPr lang="en-US" sz="1600" dirty="0"/>
              </a:p>
              <a:p>
                <a:r>
                  <a:rPr lang="en-US" sz="1600" dirty="0">
                    <a:solidFill>
                      <a:srgbClr val="0070C0"/>
                    </a:solidFill>
                    <a:sym typeface="Webdings"/>
                  </a:rPr>
                  <a:t> </a:t>
                </a:r>
                <a:r>
                  <a:rPr lang="en-US" sz="1600" dirty="0">
                    <a:solidFill>
                      <a:srgbClr val="0070C0"/>
                    </a:solidFill>
                  </a:rPr>
                  <a:t>Nevertheless, it is desirable to sharpen the upper bounds on </a:t>
                </a:r>
                <a:r>
                  <a:rPr lang="en-US" sz="1600" dirty="0" err="1">
                    <a:solidFill>
                      <a:srgbClr val="0070C0"/>
                    </a:solidFill>
                  </a:rPr>
                  <a:t>sparticle</a:t>
                </a:r>
                <a:r>
                  <a:rPr lang="en-US" sz="1600" dirty="0">
                    <a:solidFill>
                      <a:srgbClr val="0070C0"/>
                    </a:solidFill>
                  </a:rPr>
                  <a:t> masses and search in uncovered grounds!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438150"/>
                <a:ext cx="6324600" cy="4770537"/>
              </a:xfrm>
              <a:prstGeom prst="rect">
                <a:avLst/>
              </a:prstGeom>
              <a:blipFill rotWithShape="1">
                <a:blip r:embed="rId2"/>
                <a:stretch>
                  <a:fillRect l="-579" t="-512" b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7010400" cy="5369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In the Quest of SUSY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158474600"/>
              </p:ext>
            </p:extLst>
          </p:nvPr>
        </p:nvGraphicFramePr>
        <p:xfrm>
          <a:off x="6172200" y="57150"/>
          <a:ext cx="3124200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 10"/>
          <p:cNvSpPr/>
          <p:nvPr/>
        </p:nvSpPr>
        <p:spPr>
          <a:xfrm>
            <a:off x="6629400" y="4056043"/>
            <a:ext cx="2362200" cy="9541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/>
              <a:t>Still many uncovered areas and models still without sensitivity </a:t>
            </a:r>
            <a:r>
              <a:rPr lang="en-US" sz="1400" dirty="0">
                <a:sym typeface="Symbol"/>
              </a:rPr>
              <a:t></a:t>
            </a:r>
            <a:r>
              <a:rPr lang="en-US" sz="1400" dirty="0">
                <a:sym typeface="Wingdings" pitchFamily="2" charset="2"/>
              </a:rPr>
              <a:t>intensify search efforts</a:t>
            </a:r>
            <a:r>
              <a:rPr lang="en-US" sz="1400" dirty="0"/>
              <a:t>!</a:t>
            </a: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887612118"/>
              </p:ext>
            </p:extLst>
          </p:nvPr>
        </p:nvGraphicFramePr>
        <p:xfrm>
          <a:off x="6400800" y="2266950"/>
          <a:ext cx="2590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303591" y="2669529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τ</a:t>
            </a:r>
            <a:r>
              <a:rPr lang="en-US" sz="1400" baseline="-25000" dirty="0" err="1"/>
              <a:t>had</a:t>
            </a:r>
            <a:r>
              <a:rPr lang="en-US" sz="1400" dirty="0" err="1"/>
              <a:t>τ</a:t>
            </a:r>
            <a:r>
              <a:rPr lang="en-US" sz="1400" baseline="-25000" dirty="0" err="1"/>
              <a:t>had</a:t>
            </a:r>
            <a:endParaRPr lang="en-US" sz="14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8337254" y="3028949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τ</a:t>
            </a:r>
            <a:r>
              <a:rPr lang="en-US" sz="1400" baseline="-25000" dirty="0" err="1"/>
              <a:t>lep</a:t>
            </a:r>
            <a:r>
              <a:rPr lang="en-US" sz="1400" dirty="0" err="1"/>
              <a:t>τ</a:t>
            </a:r>
            <a:r>
              <a:rPr lang="en-US" sz="1400" baseline="-25000" dirty="0" err="1"/>
              <a:t>had</a:t>
            </a:r>
            <a:endParaRPr lang="en-US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2224659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4623</Words>
  <Application>Microsoft Office PowerPoint</Application>
  <PresentationFormat>Bildschirmpräsentation (16:9)</PresentationFormat>
  <Paragraphs>724</Paragraphs>
  <Slides>71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71</vt:i4>
      </vt:variant>
    </vt:vector>
  </HeadingPairs>
  <TitlesOfParts>
    <vt:vector size="81" baseType="lpstr">
      <vt:lpstr>Arial</vt:lpstr>
      <vt:lpstr>Calibri</vt:lpstr>
      <vt:lpstr>Cambria Math</vt:lpstr>
      <vt:lpstr>Freestyle Script</vt:lpstr>
      <vt:lpstr>French Script MT</vt:lpstr>
      <vt:lpstr>Mistral</vt:lpstr>
      <vt:lpstr>Palatino</vt:lpstr>
      <vt:lpstr>Symbol</vt:lpstr>
      <vt:lpstr>Wingdings</vt:lpstr>
      <vt:lpstr>Office Theme</vt:lpstr>
      <vt:lpstr>Searching for Supersymmetry at the Large Hadron Collider: Quo Vadis?</vt:lpstr>
      <vt:lpstr>Overview</vt:lpstr>
      <vt:lpstr>Standard Model</vt:lpstr>
      <vt:lpstr>Supersymmetry</vt:lpstr>
      <vt:lpstr>MSSM Structure</vt:lpstr>
      <vt:lpstr>PowerPoint-Präsentation</vt:lpstr>
      <vt:lpstr>PowerPoint-Präsentation</vt:lpstr>
      <vt:lpstr>Landscape of SUSY searches</vt:lpstr>
      <vt:lpstr>In the Quest of SUSY</vt:lpstr>
      <vt:lpstr>Signal Phenomenology in a Nutshell</vt:lpstr>
      <vt:lpstr>PowerPoint-Präsentation</vt:lpstr>
      <vt:lpstr>RPV Scenarios</vt:lpstr>
      <vt:lpstr>RPC Scenarios</vt:lpstr>
      <vt:lpstr>Search Regions &amp; Backgrounds</vt:lpstr>
      <vt:lpstr>4-Lepton Results</vt:lpstr>
      <vt:lpstr>Results Interpretation</vt:lpstr>
      <vt:lpstr>Future Developments</vt:lpstr>
      <vt:lpstr>PowerPoint-Präsentation</vt:lpstr>
      <vt:lpstr>Stau searches</vt:lpstr>
      <vt:lpstr>Current Results </vt:lpstr>
      <vt:lpstr>Direct stau</vt:lpstr>
      <vt:lpstr>Prospects for the direct stau search</vt:lpstr>
      <vt:lpstr>Recursive Jigsaw Reconstruction</vt:lpstr>
      <vt:lpstr>Novelties in Reconstruction</vt:lpstr>
      <vt:lpstr>Synopsis</vt:lpstr>
      <vt:lpstr>Acknowledgements</vt:lpstr>
      <vt:lpstr>Backup</vt:lpstr>
      <vt:lpstr>Data Taking &amp; Performance</vt:lpstr>
      <vt:lpstr>PowerPoint-Präsentation</vt:lpstr>
      <vt:lpstr>PowerPoint-Präsentation</vt:lpstr>
      <vt:lpstr>PowerPoint-Präsentation</vt:lpstr>
      <vt:lpstr>Object Reconstruction</vt:lpstr>
      <vt:lpstr>PowerPoint-Präsentation</vt:lpstr>
      <vt:lpstr>PowerPoint-Präsentation</vt:lpstr>
      <vt:lpstr>PowerPoint-Präsentation</vt:lpstr>
      <vt:lpstr>susy analyses</vt:lpstr>
      <vt:lpstr>Signal Models &amp; Search Strategies</vt:lpstr>
      <vt:lpstr>Discriminating Variables</vt:lpstr>
      <vt:lpstr>Background Estimation &amp; Systematics</vt:lpstr>
      <vt:lpstr>Statistical Interpretation</vt:lpstr>
      <vt:lpstr>Recursive Jigsaw Reconstruction</vt:lpstr>
      <vt:lpstr>susy</vt:lpstr>
      <vt:lpstr>Standard Model</vt:lpstr>
      <vt:lpstr>Hierarchy Problem – Fine Tuning</vt:lpstr>
      <vt:lpstr>Hierarchy Problem – Fine Tuning</vt:lpstr>
      <vt:lpstr>Hierarchy Problem – Fine Tuning</vt:lpstr>
      <vt:lpstr>The “little hierarchy” problem</vt:lpstr>
      <vt:lpstr>Three main avenues for solving the hierarchy problem</vt:lpstr>
      <vt:lpstr>MSSM Structure</vt:lpstr>
      <vt:lpstr>Higgs Sector</vt:lpstr>
      <vt:lpstr>Higgs Sector</vt:lpstr>
      <vt:lpstr>Hidden sectors and the structure of supersymmetry breaking</vt:lpstr>
      <vt:lpstr>The supersymmetry-conserving parameters</vt:lpstr>
      <vt:lpstr>The supersymmetry-breaking parameters</vt:lpstr>
      <vt:lpstr>MSSM-124</vt:lpstr>
      <vt:lpstr>Charginos&amp; Neutralinos</vt:lpstr>
      <vt:lpstr>Gaugino mass relations</vt:lpstr>
      <vt:lpstr>CMSSM</vt:lpstr>
      <vt:lpstr>pMSSM</vt:lpstr>
      <vt:lpstr>Experimental Constrains</vt:lpstr>
      <vt:lpstr>4 Leptons</vt:lpstr>
      <vt:lpstr>LLE RPV couplings</vt:lpstr>
      <vt:lpstr>Search Regions &amp; Backgrounds</vt:lpstr>
      <vt:lpstr>Background Modeling Validation</vt:lpstr>
      <vt:lpstr>Results Interpretation</vt:lpstr>
      <vt:lpstr>Statistical considerations</vt:lpstr>
      <vt:lpstr>p-value</vt:lpstr>
      <vt:lpstr>Test Statistics</vt:lpstr>
      <vt:lpstr>Frequentist’s CLs+b and CLb</vt:lpstr>
      <vt:lpstr>CLs+b and CLb</vt:lpstr>
      <vt:lpstr>CLs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zenon</dc:creator>
  <cp:lastModifiedBy>Zinonas Zinonos</cp:lastModifiedBy>
  <cp:revision>567</cp:revision>
  <dcterms:created xsi:type="dcterms:W3CDTF">2017-05-25T13:18:08Z</dcterms:created>
  <dcterms:modified xsi:type="dcterms:W3CDTF">2019-12-10T17:15:55Z</dcterms:modified>
</cp:coreProperties>
</file>